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7727" r:id="rId1"/>
  </p:sldMasterIdLst>
  <p:notesMasterIdLst>
    <p:notesMasterId r:id="rId11"/>
  </p:notesMasterIdLst>
  <p:sldIdLst>
    <p:sldId id="1767" r:id="rId2"/>
    <p:sldId id="1828" r:id="rId3"/>
    <p:sldId id="1843" r:id="rId4"/>
    <p:sldId id="1853" r:id="rId5"/>
    <p:sldId id="1854" r:id="rId6"/>
    <p:sldId id="1847" r:id="rId7"/>
    <p:sldId id="1848" r:id="rId8"/>
    <p:sldId id="1849" r:id="rId9"/>
    <p:sldId id="1850" r:id="rId10"/>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56">
          <p15:clr>
            <a:srgbClr val="A4A3A4"/>
          </p15:clr>
        </p15:guide>
        <p15:guide id="2" pos="216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DBFD"/>
    <a:srgbClr val="461DF3"/>
    <a:srgbClr val="BB0BF9"/>
    <a:srgbClr val="FABCFC"/>
    <a:srgbClr val="FFFF66"/>
    <a:srgbClr val="F7DEDE"/>
    <a:srgbClr val="F0B195"/>
    <a:srgbClr val="9A3FB7"/>
    <a:srgbClr val="FFF0DD"/>
    <a:srgbClr val="F3C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88" autoAdjust="0"/>
    <p:restoredTop sz="86000" autoAdjust="0"/>
  </p:normalViewPr>
  <p:slideViewPr>
    <p:cSldViewPr>
      <p:cViewPr varScale="1">
        <p:scale>
          <a:sx n="190" d="100"/>
          <a:sy n="190" d="100"/>
        </p:scale>
        <p:origin x="216" y="216"/>
      </p:cViewPr>
      <p:guideLst>
        <p:guide orient="horz" pos="2160"/>
        <p:guide pos="3840"/>
      </p:guideLst>
    </p:cSldViewPr>
  </p:slideViewPr>
  <p:outlineViewPr>
    <p:cViewPr>
      <p:scale>
        <a:sx n="33" d="100"/>
        <a:sy n="33" d="100"/>
      </p:scale>
      <p:origin x="0" y="-2436"/>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49" d="100"/>
          <a:sy n="49" d="100"/>
        </p:scale>
        <p:origin x="2736" y="64"/>
      </p:cViewPr>
      <p:guideLst>
        <p:guide orient="horz" pos="3156"/>
        <p:guide pos="216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B2A7F70-27D6-4415-B971-A62E33C01594}"/>
              </a:ext>
            </a:extLst>
          </p:cNvPr>
          <p:cNvSpPr>
            <a:spLocks noGrp="1"/>
          </p:cNvSpPr>
          <p:nvPr>
            <p:ph type="hdr" sz="quarter"/>
          </p:nvPr>
        </p:nvSpPr>
        <p:spPr>
          <a:xfrm>
            <a:off x="0" y="0"/>
            <a:ext cx="2984500" cy="501650"/>
          </a:xfrm>
          <a:prstGeom prst="rect">
            <a:avLst/>
          </a:prstGeom>
        </p:spPr>
        <p:txBody>
          <a:bodyPr vert="horz" lIns="96616" tIns="48308" rIns="96616" bIns="48308" rtlCol="0"/>
          <a:lstStyle>
            <a:lvl1pPr algn="l" eaLnBrk="1" fontAlgn="auto" hangingPunct="1">
              <a:spcBef>
                <a:spcPts val="0"/>
              </a:spcBef>
              <a:spcAft>
                <a:spcPts val="0"/>
              </a:spcAft>
              <a:defRPr sz="1300">
                <a:latin typeface="+mn-lt"/>
                <a:ea typeface="+mn-ea"/>
              </a:defRPr>
            </a:lvl1pPr>
          </a:lstStyle>
          <a:p>
            <a:pPr>
              <a:defRPr/>
            </a:pPr>
            <a:endParaRPr lang="ja-JP" altLang="en-US"/>
          </a:p>
        </p:txBody>
      </p:sp>
      <p:sp>
        <p:nvSpPr>
          <p:cNvPr id="3" name="日付プレースホルダー 2">
            <a:extLst>
              <a:ext uri="{FF2B5EF4-FFF2-40B4-BE49-F238E27FC236}">
                <a16:creationId xmlns:a16="http://schemas.microsoft.com/office/drawing/2014/main" id="{584FA635-9C08-4322-A6BB-EAFA69B8C5F5}"/>
              </a:ext>
            </a:extLst>
          </p:cNvPr>
          <p:cNvSpPr>
            <a:spLocks noGrp="1"/>
          </p:cNvSpPr>
          <p:nvPr>
            <p:ph type="dt" idx="1"/>
          </p:nvPr>
        </p:nvSpPr>
        <p:spPr>
          <a:xfrm>
            <a:off x="3902075" y="0"/>
            <a:ext cx="2984500" cy="501650"/>
          </a:xfrm>
          <a:prstGeom prst="rect">
            <a:avLst/>
          </a:prstGeom>
        </p:spPr>
        <p:txBody>
          <a:bodyPr vert="horz" lIns="96616" tIns="48308" rIns="96616" bIns="48308" rtlCol="0"/>
          <a:lstStyle>
            <a:lvl1pPr algn="r" eaLnBrk="1" fontAlgn="auto" hangingPunct="1">
              <a:spcBef>
                <a:spcPts val="0"/>
              </a:spcBef>
              <a:spcAft>
                <a:spcPts val="0"/>
              </a:spcAft>
              <a:defRPr sz="1300">
                <a:latin typeface="+mn-lt"/>
                <a:ea typeface="+mn-ea"/>
              </a:defRPr>
            </a:lvl1pPr>
          </a:lstStyle>
          <a:p>
            <a:pPr>
              <a:defRPr/>
            </a:pPr>
            <a:fld id="{19BD1A12-2631-480B-92AF-9772FFE5DA35}" type="datetimeFigureOut">
              <a:rPr lang="ja-JP" altLang="en-US"/>
              <a:pPr>
                <a:defRPr/>
              </a:pPr>
              <a:t>2021/9/13</a:t>
            </a:fld>
            <a:endParaRPr lang="ja-JP" altLang="en-US"/>
          </a:p>
        </p:txBody>
      </p:sp>
      <p:sp>
        <p:nvSpPr>
          <p:cNvPr id="4" name="スライド イメージ プレースホルダー 3">
            <a:extLst>
              <a:ext uri="{FF2B5EF4-FFF2-40B4-BE49-F238E27FC236}">
                <a16:creationId xmlns:a16="http://schemas.microsoft.com/office/drawing/2014/main" id="{CCD579FE-FFA8-4D7C-834E-E1EC0AC26C72}"/>
              </a:ext>
            </a:extLst>
          </p:cNvPr>
          <p:cNvSpPr>
            <a:spLocks noGrp="1" noRot="1" noChangeAspect="1"/>
          </p:cNvSpPr>
          <p:nvPr>
            <p:ph type="sldImg" idx="2"/>
          </p:nvPr>
        </p:nvSpPr>
        <p:spPr>
          <a:xfrm>
            <a:off x="104775" y="750888"/>
            <a:ext cx="6678613" cy="3757612"/>
          </a:xfrm>
          <a:prstGeom prst="rect">
            <a:avLst/>
          </a:prstGeom>
          <a:noFill/>
          <a:ln w="12700">
            <a:solidFill>
              <a:prstClr val="black"/>
            </a:solidFill>
          </a:ln>
        </p:spPr>
        <p:txBody>
          <a:bodyPr vert="horz" lIns="96616" tIns="48308" rIns="96616" bIns="48308"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982483FE-558F-43B6-83F0-27B8BF55A34D}"/>
              </a:ext>
            </a:extLst>
          </p:cNvPr>
          <p:cNvSpPr>
            <a:spLocks noGrp="1"/>
          </p:cNvSpPr>
          <p:nvPr>
            <p:ph type="body" sz="quarter" idx="3"/>
          </p:nvPr>
        </p:nvSpPr>
        <p:spPr>
          <a:xfrm>
            <a:off x="688975" y="4759325"/>
            <a:ext cx="5510213" cy="4510088"/>
          </a:xfrm>
          <a:prstGeom prst="rect">
            <a:avLst/>
          </a:prstGeom>
        </p:spPr>
        <p:txBody>
          <a:bodyPr vert="horz" lIns="96616" tIns="48308" rIns="96616" bIns="48308"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9FD532CB-82A1-428C-9B7C-C91323BC4BD3}"/>
              </a:ext>
            </a:extLst>
          </p:cNvPr>
          <p:cNvSpPr>
            <a:spLocks noGrp="1"/>
          </p:cNvSpPr>
          <p:nvPr>
            <p:ph type="ftr" sz="quarter" idx="4"/>
          </p:nvPr>
        </p:nvSpPr>
        <p:spPr>
          <a:xfrm>
            <a:off x="0" y="9517063"/>
            <a:ext cx="2984500" cy="501650"/>
          </a:xfrm>
          <a:prstGeom prst="rect">
            <a:avLst/>
          </a:prstGeom>
        </p:spPr>
        <p:txBody>
          <a:bodyPr vert="horz" lIns="96616" tIns="48308" rIns="96616" bIns="48308" rtlCol="0" anchor="b"/>
          <a:lstStyle>
            <a:lvl1pPr algn="l" eaLnBrk="1" fontAlgn="auto" hangingPunct="1">
              <a:spcBef>
                <a:spcPts val="0"/>
              </a:spcBef>
              <a:spcAft>
                <a:spcPts val="0"/>
              </a:spcAft>
              <a:defRPr sz="1300">
                <a:latin typeface="+mn-lt"/>
                <a:ea typeface="+mn-ea"/>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7CB8C254-4E4D-4778-847B-13C95D13DDF6}"/>
              </a:ext>
            </a:extLst>
          </p:cNvPr>
          <p:cNvSpPr>
            <a:spLocks noGrp="1"/>
          </p:cNvSpPr>
          <p:nvPr>
            <p:ph type="sldNum" sz="quarter" idx="5"/>
          </p:nvPr>
        </p:nvSpPr>
        <p:spPr>
          <a:xfrm>
            <a:off x="3902075" y="9517063"/>
            <a:ext cx="2984500" cy="501650"/>
          </a:xfrm>
          <a:prstGeom prst="rect">
            <a:avLst/>
          </a:prstGeom>
        </p:spPr>
        <p:txBody>
          <a:bodyPr vert="horz" wrap="square" lIns="96616" tIns="48308" rIns="96616" bIns="48308" numCol="1" anchor="b" anchorCtr="0" compatLnSpc="1">
            <a:prstTxWarp prst="textNoShape">
              <a:avLst/>
            </a:prstTxWarp>
          </a:bodyPr>
          <a:lstStyle>
            <a:lvl1pPr algn="r" eaLnBrk="1" hangingPunct="1">
              <a:defRPr sz="1300"/>
            </a:lvl1pPr>
          </a:lstStyle>
          <a:p>
            <a:pPr>
              <a:defRPr/>
            </a:pPr>
            <a:fld id="{A368404A-DFED-4CE5-A190-376C6EF2A357}" type="slidenum">
              <a:rPr lang="ja-JP" altLang="en-US"/>
              <a:pPr>
                <a:defRPr/>
              </a:pPr>
              <a:t>‹#›</a:t>
            </a:fld>
            <a:endParaRPr lang="ja-JP" altLang="en-US"/>
          </a:p>
        </p:txBody>
      </p:sp>
    </p:spTree>
    <p:extLst>
      <p:ext uri="{BB962C8B-B14F-4D97-AF65-F5344CB8AC3E}">
        <p14:creationId xmlns:p14="http://schemas.microsoft.com/office/powerpoint/2010/main" val="35085309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a:t>ここでは、「お口の働き」とその機能向上についてお話しします。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a:t>
            </a:fld>
            <a:endParaRPr lang="ja-JP" altLang="en-US"/>
          </a:p>
        </p:txBody>
      </p:sp>
    </p:spTree>
    <p:extLst>
      <p:ext uri="{BB962C8B-B14F-4D97-AF65-F5344CB8AC3E}">
        <p14:creationId xmlns:p14="http://schemas.microsoft.com/office/powerpoint/2010/main" val="217311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a:t>お示しする</a:t>
            </a:r>
            <a:r>
              <a:rPr kumimoji="1" lang="en-US" altLang="ja-JP" dirty="0"/>
              <a:t>10</a:t>
            </a:r>
            <a:r>
              <a:rPr kumimoji="1" lang="ja-JP" altLang="en-US"/>
              <a:t>の項目について、当てはまるものがあれば、チェックをお願いします。</a:t>
            </a:r>
            <a:endParaRPr kumimoji="1" lang="en-US" altLang="ja-JP" dirty="0"/>
          </a:p>
          <a:p>
            <a:r>
              <a:rPr kumimoji="1" lang="ja-JP" altLang="en-US"/>
              <a:t>いかがでしょうか？</a:t>
            </a:r>
            <a:endParaRPr kumimoji="1" lang="en-US" altLang="ja-JP" dirty="0"/>
          </a:p>
          <a:p>
            <a:r>
              <a:rPr kumimoji="1" lang="en-US" altLang="ja-JP" dirty="0"/>
              <a:t>3</a:t>
            </a:r>
            <a:r>
              <a:rPr kumimoji="1" lang="ja-JP" altLang="en-US"/>
              <a:t>項目以上で当てはまるものがあれば、要注意です。</a:t>
            </a:r>
            <a:endParaRPr kumimoji="1" lang="en-US" altLang="ja-JP" dirty="0"/>
          </a:p>
          <a:p>
            <a:r>
              <a:rPr kumimoji="1" lang="ja-JP" altLang="en-US"/>
              <a:t>日頃歯科医院を受診して、むし歯、歯周病、入れ歯のチェックをしていても、口腔機能の低下は起こることがあります！</a:t>
            </a:r>
            <a:endParaRPr kumimoji="1" lang="en-US" altLang="ja-JP" dirty="0"/>
          </a:p>
          <a:p>
            <a:r>
              <a:rPr kumimoji="1" lang="ja-JP" altLang="en-US"/>
              <a:t>そこで</a:t>
            </a:r>
            <a:r>
              <a:rPr kumimoji="1" lang="en-US" altLang="ja-JP" dirty="0"/>
              <a:t>『</a:t>
            </a:r>
            <a:r>
              <a:rPr kumimoji="1" lang="ja-JP" altLang="en-US"/>
              <a:t>予防作戦</a:t>
            </a:r>
            <a:r>
              <a:rPr kumimoji="1" lang="en-US" altLang="ja-JP" dirty="0"/>
              <a:t>』</a:t>
            </a:r>
            <a:r>
              <a:rPr kumimoji="1" lang="ja-JP" altLang="en-US"/>
              <a:t>が必要になってきます！</a:t>
            </a:r>
          </a:p>
          <a:p>
            <a:endParaRPr kumimoji="1" lang="ja-JP" altLang="en-US"/>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2</a:t>
            </a:fld>
            <a:endParaRPr lang="ja-JP" altLang="en-US"/>
          </a:p>
        </p:txBody>
      </p:sp>
    </p:spTree>
    <p:extLst>
      <p:ext uri="{BB962C8B-B14F-4D97-AF65-F5344CB8AC3E}">
        <p14:creationId xmlns:p14="http://schemas.microsoft.com/office/powerpoint/2010/main" val="2349679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a:t>お口の主な機能として、「食べる・飲み込む」「話す」「息をする」の</a:t>
            </a:r>
            <a:r>
              <a:rPr kumimoji="1" lang="en-US" altLang="ja-JP" dirty="0"/>
              <a:t>3</a:t>
            </a:r>
            <a:r>
              <a:rPr kumimoji="1" lang="ja-JP" altLang="en-US"/>
              <a:t>つが上げられます。</a:t>
            </a:r>
            <a:endParaRPr kumimoji="1" lang="en-US" altLang="ja-JP" dirty="0"/>
          </a:p>
          <a:p>
            <a:r>
              <a:rPr kumimoji="1" lang="ja-JP" altLang="en-US"/>
              <a:t>お口の機能は、体の筋肉や骨と同様に、年齢を重ねるとともに「衰えて」いきます。</a:t>
            </a:r>
            <a:endParaRPr kumimoji="1" lang="en-US" altLang="ja-JP" dirty="0"/>
          </a:p>
          <a:p>
            <a:r>
              <a:rPr kumimoji="1" lang="ja-JP" altLang="en-US"/>
              <a:t>先ほどの</a:t>
            </a:r>
            <a:r>
              <a:rPr kumimoji="1" lang="en-US" altLang="ja-JP" dirty="0"/>
              <a:t>10</a:t>
            </a:r>
            <a:r>
              <a:rPr kumimoji="1" lang="ja-JP" altLang="en-US"/>
              <a:t>のチェック項目に当てはまる状態は、お口の機能が低下してきていることを示し、</a:t>
            </a:r>
            <a:endParaRPr kumimoji="1" lang="en-US" altLang="ja-JP" dirty="0"/>
          </a:p>
          <a:p>
            <a:r>
              <a:rPr kumimoji="1" lang="ja-JP" altLang="en-US"/>
              <a:t>放っておくと、肺炎や栄養の欠乏、身体の力が衰えるといったことにつながっていくことがわかってきました。</a:t>
            </a:r>
            <a:endParaRPr kumimoji="1" lang="en-US" altLang="ja-JP" dirty="0"/>
          </a:p>
          <a:p>
            <a:r>
              <a:rPr kumimoji="1" lang="ja-JP" altLang="en-US"/>
              <a:t>また、食べること以外にも、話しづらい、食事が美味しくないなど、普段の生活へ	の支障も心配されます。</a:t>
            </a:r>
          </a:p>
          <a:p>
            <a:endParaRPr kumimoji="1" lang="ja-JP" altLang="en-US"/>
          </a:p>
          <a:p>
            <a:endParaRPr kumimoji="1" lang="en-US" altLang="ja-JP" dirty="0"/>
          </a:p>
          <a:p>
            <a:endParaRPr kumimoji="1" lang="ja-JP" altLang="en-US"/>
          </a:p>
          <a:p>
            <a:endParaRPr kumimoji="1" lang="ja-JP" altLang="en-US"/>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3</a:t>
            </a:fld>
            <a:endParaRPr lang="ja-JP" altLang="en-US"/>
          </a:p>
        </p:txBody>
      </p:sp>
    </p:spTree>
    <p:extLst>
      <p:ext uri="{BB962C8B-B14F-4D97-AF65-F5344CB8AC3E}">
        <p14:creationId xmlns:p14="http://schemas.microsoft.com/office/powerpoint/2010/main" val="3909981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a:t>むし歯や歯周病の予防のため、日頃からお口の清掃に心がけていると思いますが、</a:t>
            </a:r>
            <a:endParaRPr kumimoji="1" lang="en-US" altLang="ja-JP" dirty="0"/>
          </a:p>
          <a:p>
            <a:r>
              <a:rPr kumimoji="1" lang="ja-JP" altLang="en-US"/>
              <a:t>それだけでなく、肺炎なども起こしやすくなることが分かってきました。</a:t>
            </a:r>
            <a:endParaRPr kumimoji="1" lang="en-US" altLang="ja-JP" dirty="0"/>
          </a:p>
          <a:p>
            <a:r>
              <a:rPr kumimoji="1" lang="ja-JP" altLang="en-US"/>
              <a:t>喫煙や糖尿病の悪化、口腔衛生の不良は、歯周病を進行させる原因となりますので、生活習慣の改善も重要です。</a:t>
            </a:r>
            <a:endParaRPr kumimoji="1" lang="en-US" altLang="ja-JP" dirty="0"/>
          </a:p>
          <a:p>
            <a:r>
              <a:rPr kumimoji="1" lang="ja-JP" altLang="en-US"/>
              <a:t>入れ歯が合わないまま使用すると、上手く噛むことが出来ず、体のバランスもとりずらくなりますので、義歯の清掃と共に</a:t>
            </a:r>
            <a:endParaRPr kumimoji="1" lang="en-US" altLang="ja-JP" dirty="0"/>
          </a:p>
          <a:p>
            <a:r>
              <a:rPr kumimoji="1" lang="ja-JP" altLang="en-US"/>
              <a:t>注意が必要です。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4</a:t>
            </a:fld>
            <a:endParaRPr lang="ja-JP" altLang="en-US"/>
          </a:p>
        </p:txBody>
      </p:sp>
    </p:spTree>
    <p:extLst>
      <p:ext uri="{BB962C8B-B14F-4D97-AF65-F5344CB8AC3E}">
        <p14:creationId xmlns:p14="http://schemas.microsoft.com/office/powerpoint/2010/main" val="418727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a:t>むせやすい、お口に渇きを感じる、以前と比べて固いものが噛みにくくなっている等、気になることはありませんか？。</a:t>
            </a:r>
            <a:endParaRPr kumimoji="1" lang="en-US" altLang="ja-JP" dirty="0"/>
          </a:p>
          <a:p>
            <a:r>
              <a:rPr kumimoji="1" lang="ja-JP" altLang="en-US"/>
              <a:t>口腔機能向上を始め、状況に応じた対応が必要です。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5</a:t>
            </a:fld>
            <a:endParaRPr lang="ja-JP" altLang="en-US"/>
          </a:p>
        </p:txBody>
      </p:sp>
    </p:spTree>
    <p:extLst>
      <p:ext uri="{BB962C8B-B14F-4D97-AF65-F5344CB8AC3E}">
        <p14:creationId xmlns:p14="http://schemas.microsoft.com/office/powerpoint/2010/main" val="418758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a:t>普段の生活の中で出来る口腔機能向上の取組は、</a:t>
            </a:r>
            <a:endParaRPr kumimoji="1" lang="en-US" altLang="ja-JP" dirty="0"/>
          </a:p>
          <a:p>
            <a:r>
              <a:rPr kumimoji="1" lang="ja-JP" altLang="en-US"/>
              <a:t>歯みがき、義歯みがき、口に関連したレクリエーション、お口まわりの体操、唾液腺マッサージ、食事時のひと工夫、調理時のひと工夫等、様々です。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6</a:t>
            </a:fld>
            <a:endParaRPr lang="ja-JP" altLang="en-US"/>
          </a:p>
        </p:txBody>
      </p:sp>
    </p:spTree>
    <p:extLst>
      <p:ext uri="{BB962C8B-B14F-4D97-AF65-F5344CB8AC3E}">
        <p14:creationId xmlns:p14="http://schemas.microsoft.com/office/powerpoint/2010/main" val="1153392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a:t>様々な口腔機能向上メニューの中から、自分で出来ることを紹介します。</a:t>
            </a:r>
            <a:endParaRPr kumimoji="1" lang="en-US" altLang="ja-JP" dirty="0"/>
          </a:p>
          <a:p>
            <a:r>
              <a:rPr kumimoji="1" lang="ja-JP" altLang="en-US"/>
              <a:t>唇や舌の動きを整える「パタカラ体操」や、唾液（つば）の流出をよくする「唾液腺マッサージ」です。</a:t>
            </a:r>
            <a:endParaRPr kumimoji="1" lang="en-US" altLang="ja-JP" dirty="0"/>
          </a:p>
          <a:p>
            <a:r>
              <a:rPr kumimoji="1" lang="ja-JP" altLang="en-US"/>
              <a:t>「パタカラ体操」は、「パ」「タ」「カ」「ラ」のそれぞれを発音することで行う口腔機能向上メニューです。</a:t>
            </a:r>
            <a:endParaRPr kumimoji="1" lang="en-US" altLang="ja-JP" dirty="0"/>
          </a:p>
          <a:p>
            <a:r>
              <a:rPr kumimoji="1" lang="ja-JP" altLang="en-US"/>
              <a:t>「パ」は、唇をはじくように、「タ」は、舌先を上の前歯の裏につけるように 、「カ」は、舌の奥を上顎の奥につけるように 、「ラ」は、舌をまるめるように </a:t>
            </a:r>
          </a:p>
          <a:p>
            <a:r>
              <a:rPr kumimoji="1" lang="ja-JP" altLang="en-US"/>
              <a:t>して、各発音</a:t>
            </a:r>
            <a:r>
              <a:rPr kumimoji="1" lang="en-US" altLang="ja-JP" dirty="0"/>
              <a:t>10</a:t>
            </a:r>
            <a:r>
              <a:rPr kumimoji="1" lang="ja-JP" altLang="en-US"/>
              <a:t>回を</a:t>
            </a:r>
            <a:r>
              <a:rPr kumimoji="1" lang="en-US" altLang="ja-JP" dirty="0"/>
              <a:t>2</a:t>
            </a:r>
            <a:r>
              <a:rPr kumimoji="1" lang="ja-JP" altLang="en-US"/>
              <a:t>セット行います。</a:t>
            </a:r>
            <a:endParaRPr kumimoji="1" lang="en-US" altLang="ja-JP" dirty="0"/>
          </a:p>
          <a:p>
            <a:r>
              <a:rPr kumimoji="1" lang="ja-JP" altLang="en-US"/>
              <a:t>「唾液腺マッサージ」は、両耳の前下方にある、耳下腺を、</a:t>
            </a:r>
            <a:r>
              <a:rPr kumimoji="1" lang="en-US" altLang="ja-JP" dirty="0"/>
              <a:t>10</a:t>
            </a:r>
            <a:r>
              <a:rPr kumimoji="1" lang="ja-JP" altLang="en-US"/>
              <a:t>回ほど円を描くようにマッサージする、</a:t>
            </a:r>
          </a:p>
          <a:p>
            <a:r>
              <a:rPr kumimoji="1" lang="ja-JP" altLang="en-US"/>
              <a:t>両側の顎の内側のくぼみ部分にある顎下腺を</a:t>
            </a:r>
            <a:r>
              <a:rPr kumimoji="1" lang="en-US" altLang="ja-JP" dirty="0"/>
              <a:t>10</a:t>
            </a:r>
            <a:r>
              <a:rPr kumimoji="1" lang="ja-JP" altLang="en-US"/>
              <a:t>回ほど押していく、</a:t>
            </a:r>
          </a:p>
          <a:p>
            <a:r>
              <a:rPr kumimoji="1" lang="ja-JP" altLang="en-US"/>
              <a:t>顎の下の柔らかい部分にある舌下腺を親指で</a:t>
            </a:r>
            <a:r>
              <a:rPr kumimoji="1" lang="en-US" altLang="ja-JP" dirty="0"/>
              <a:t>10</a:t>
            </a:r>
            <a:r>
              <a:rPr kumimoji="1" lang="ja-JP" altLang="en-US"/>
              <a:t>回ほど上方向にゆっくり押し当てることで刺激します。</a:t>
            </a:r>
          </a:p>
          <a:p>
            <a:endParaRPr kumimoji="1" lang="ja-JP" altLang="en-US"/>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7</a:t>
            </a:fld>
            <a:endParaRPr lang="ja-JP" altLang="en-US"/>
          </a:p>
        </p:txBody>
      </p:sp>
    </p:spTree>
    <p:extLst>
      <p:ext uri="{BB962C8B-B14F-4D97-AF65-F5344CB8AC3E}">
        <p14:creationId xmlns:p14="http://schemas.microsoft.com/office/powerpoint/2010/main" val="1362306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a:t>これらの口腔機能向上への取り組みは、ほとんど自分で、自宅で、いつでも行うことが出来ます。</a:t>
            </a:r>
            <a:endParaRPr kumimoji="1" lang="en-US" altLang="ja-JP" dirty="0"/>
          </a:p>
          <a:p>
            <a:r>
              <a:rPr kumimoji="1" lang="ja-JP" altLang="en-US"/>
              <a:t>ご自身で出来ないことは、自宅や通所施設で、サービスを利用する際に担当者の介助を受けることも可能です。</a:t>
            </a:r>
            <a:endParaRPr kumimoji="1" lang="en-US" altLang="ja-JP" dirty="0"/>
          </a:p>
          <a:p>
            <a:r>
              <a:rPr kumimoji="1" lang="ja-JP" altLang="en-US"/>
              <a:t>また、歯科衛生者看護師などから、専門的口腔ケアを受けたり、歯科受診を通じて対応することもあります。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8</a:t>
            </a:fld>
            <a:endParaRPr lang="ja-JP" altLang="en-US"/>
          </a:p>
        </p:txBody>
      </p:sp>
    </p:spTree>
    <p:extLst>
      <p:ext uri="{BB962C8B-B14F-4D97-AF65-F5344CB8AC3E}">
        <p14:creationId xmlns:p14="http://schemas.microsoft.com/office/powerpoint/2010/main" val="528413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a:t>口腔機能向上への取り組みと、普段の歯科治療で、</a:t>
            </a:r>
            <a:endParaRPr kumimoji="1" lang="en-US" altLang="ja-JP" dirty="0"/>
          </a:p>
          <a:p>
            <a:r>
              <a:rPr kumimoji="1" lang="ja-JP" altLang="en-US"/>
              <a:t>お薬などが飲み込みやすくなる、固いものが食べられるようになる、お口があまり乾かなくなる、しゃべりやすくなる、お口の匂いが消える、</a:t>
            </a:r>
            <a:endParaRPr kumimoji="1" lang="en-US" altLang="ja-JP" dirty="0"/>
          </a:p>
          <a:p>
            <a:r>
              <a:rPr kumimoji="1" lang="ja-JP" altLang="en-US"/>
              <a:t>等の効果も期待できます。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9</a:t>
            </a:fld>
            <a:endParaRPr lang="ja-JP" altLang="en-US"/>
          </a:p>
        </p:txBody>
      </p:sp>
    </p:spTree>
    <p:extLst>
      <p:ext uri="{BB962C8B-B14F-4D97-AF65-F5344CB8AC3E}">
        <p14:creationId xmlns:p14="http://schemas.microsoft.com/office/powerpoint/2010/main" val="1021893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64B5BB1E-7A81-417E-ABD9-A14988A30050}" type="datetimeFigureOut">
              <a:rPr lang="ja-JP" altLang="en-US" smtClean="0"/>
              <a:pPr>
                <a:defRPr/>
              </a:pPr>
              <a:t>2021/9/13</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38F37C75-20A5-45C5-91CD-933B98889A43}" type="slidenum">
              <a:rPr lang="ja-JP" altLang="en-US" smtClean="0"/>
              <a:pPr>
                <a:defRPr/>
              </a:pPr>
              <a:t>‹#›</a:t>
            </a:fld>
            <a:endParaRPr lang="ja-JP" altLang="en-US"/>
          </a:p>
        </p:txBody>
      </p:sp>
    </p:spTree>
    <p:extLst>
      <p:ext uri="{BB962C8B-B14F-4D97-AF65-F5344CB8AC3E}">
        <p14:creationId xmlns:p14="http://schemas.microsoft.com/office/powerpoint/2010/main" val="972865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74FE2AB0-8D3F-417C-AD81-67B6B7D50D30}" type="datetimeFigureOut">
              <a:rPr lang="ja-JP" altLang="en-US" smtClean="0"/>
              <a:pPr>
                <a:defRPr/>
              </a:pPr>
              <a:t>2021/9/13</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5C182144-3AC1-468E-8EC3-3046FBD73AFD}" type="slidenum">
              <a:rPr lang="ja-JP" altLang="en-US" smtClean="0"/>
              <a:pPr>
                <a:defRPr/>
              </a:pPr>
              <a:t>‹#›</a:t>
            </a:fld>
            <a:endParaRPr lang="ja-JP" altLang="en-US"/>
          </a:p>
        </p:txBody>
      </p:sp>
    </p:spTree>
    <p:extLst>
      <p:ext uri="{BB962C8B-B14F-4D97-AF65-F5344CB8AC3E}">
        <p14:creationId xmlns:p14="http://schemas.microsoft.com/office/powerpoint/2010/main" val="86628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B09CFB70-FE0B-44DE-A649-14CBF3C6F33F}" type="datetimeFigureOut">
              <a:rPr lang="ja-JP" altLang="en-US" smtClean="0"/>
              <a:pPr>
                <a:defRPr/>
              </a:pPr>
              <a:t>2021/9/13</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96EA98E0-FE76-40C7-8282-F822EEDDD694}" type="slidenum">
              <a:rPr lang="ja-JP" altLang="en-US" smtClean="0"/>
              <a:pPr>
                <a:defRPr/>
              </a:pPr>
              <a:t>‹#›</a:t>
            </a:fld>
            <a:endParaRPr lang="ja-JP" altLang="en-US"/>
          </a:p>
        </p:txBody>
      </p:sp>
    </p:spTree>
    <p:extLst>
      <p:ext uri="{BB962C8B-B14F-4D97-AF65-F5344CB8AC3E}">
        <p14:creationId xmlns:p14="http://schemas.microsoft.com/office/powerpoint/2010/main" val="2045486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5" y="609600"/>
            <a:ext cx="103632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914401"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クリップアート プレースホルダ 3"/>
          <p:cNvSpPr>
            <a:spLocks noGrp="1"/>
          </p:cNvSpPr>
          <p:nvPr>
            <p:ph type="clipArt" sz="half" idx="2"/>
          </p:nvPr>
        </p:nvSpPr>
        <p:spPr>
          <a:xfrm>
            <a:off x="6197600" y="1981200"/>
            <a:ext cx="5080000" cy="4114800"/>
          </a:xfrm>
        </p:spPr>
        <p:txBody>
          <a:bodyPr rtlCol="0">
            <a:normAutofit/>
          </a:bodyPr>
          <a:lstStyle/>
          <a:p>
            <a:pPr lvl="0"/>
            <a:endParaRPr lang="ja-JP" altLang="en-US" noProof="0"/>
          </a:p>
        </p:txBody>
      </p:sp>
      <p:sp>
        <p:nvSpPr>
          <p:cNvPr id="5" name="日付プレースホルダ 4">
            <a:extLst>
              <a:ext uri="{FF2B5EF4-FFF2-40B4-BE49-F238E27FC236}">
                <a16:creationId xmlns:a16="http://schemas.microsoft.com/office/drawing/2014/main" id="{80267179-F2F0-411D-AEB5-AEA8721536B7}"/>
              </a:ext>
            </a:extLst>
          </p:cNvPr>
          <p:cNvSpPr>
            <a:spLocks noGrp="1"/>
          </p:cNvSpPr>
          <p:nvPr>
            <p:ph type="dt" sz="half" idx="10"/>
          </p:nvPr>
        </p:nvSpPr>
        <p:spPr>
          <a:xfrm>
            <a:off x="914400" y="6248400"/>
            <a:ext cx="2540000" cy="457200"/>
          </a:xfrm>
        </p:spPr>
        <p:txBody>
          <a:bodyPr/>
          <a:lstStyle>
            <a:lvl1pPr>
              <a:defRPr kumimoji="0" b="1">
                <a:latin typeface="Times New Roman" pitchFamily="18" charset="0"/>
              </a:defRPr>
            </a:lvl1pPr>
          </a:lstStyle>
          <a:p>
            <a:pPr>
              <a:defRPr/>
            </a:pPr>
            <a:endParaRPr lang="en-US" altLang="ja-JP"/>
          </a:p>
        </p:txBody>
      </p:sp>
      <p:sp>
        <p:nvSpPr>
          <p:cNvPr id="6" name="フッター プレースホルダ 5">
            <a:extLst>
              <a:ext uri="{FF2B5EF4-FFF2-40B4-BE49-F238E27FC236}">
                <a16:creationId xmlns:a16="http://schemas.microsoft.com/office/drawing/2014/main" id="{B9E1FE7E-A8CB-4B33-96E2-912EF3B56572}"/>
              </a:ext>
            </a:extLst>
          </p:cNvPr>
          <p:cNvSpPr>
            <a:spLocks noGrp="1"/>
          </p:cNvSpPr>
          <p:nvPr>
            <p:ph type="ftr" sz="quarter" idx="11"/>
          </p:nvPr>
        </p:nvSpPr>
        <p:spPr>
          <a:xfrm>
            <a:off x="4165600" y="6248400"/>
            <a:ext cx="3860800" cy="457200"/>
          </a:xfrm>
        </p:spPr>
        <p:txBody>
          <a:bodyPr/>
          <a:lstStyle>
            <a:lvl1pPr>
              <a:defRPr kumimoji="0" b="1">
                <a:latin typeface="Times New Roman" pitchFamily="18" charset="0"/>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2EA704DF-5579-4476-995E-365AEF9416B5}"/>
              </a:ext>
            </a:extLst>
          </p:cNvPr>
          <p:cNvSpPr>
            <a:spLocks noGrp="1"/>
          </p:cNvSpPr>
          <p:nvPr>
            <p:ph type="sldNum" sz="quarter" idx="12"/>
          </p:nvPr>
        </p:nvSpPr>
        <p:spPr>
          <a:xfrm>
            <a:off x="8737600" y="6248400"/>
            <a:ext cx="2540000" cy="457200"/>
          </a:xfrm>
        </p:spPr>
        <p:txBody>
          <a:bodyPr/>
          <a:lstStyle>
            <a:lvl1pPr>
              <a:defRPr kumimoji="0" b="1">
                <a:latin typeface="Times New Roman" panose="02020603050405020304" pitchFamily="18" charset="0"/>
              </a:defRPr>
            </a:lvl1pPr>
          </a:lstStyle>
          <a:p>
            <a:pPr>
              <a:defRPr/>
            </a:pPr>
            <a:fld id="{C5D2C14B-C0DA-40C4-ADB3-47E97C3F69D8}" type="slidenum">
              <a:rPr lang="en-US" altLang="ja-JP"/>
              <a:pPr>
                <a:defRPr/>
              </a:pPr>
              <a:t>‹#›</a:t>
            </a:fld>
            <a:endParaRPr lang="en-US" altLang="ja-JP"/>
          </a:p>
        </p:txBody>
      </p:sp>
    </p:spTree>
    <p:extLst>
      <p:ext uri="{BB962C8B-B14F-4D97-AF65-F5344CB8AC3E}">
        <p14:creationId xmlns:p14="http://schemas.microsoft.com/office/powerpoint/2010/main" val="3395741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A86723DD-1ED2-449D-A27E-D4E51F488EBA}" type="datetimeFigureOut">
              <a:rPr lang="ja-JP" altLang="en-US" smtClean="0"/>
              <a:pPr>
                <a:defRPr/>
              </a:pPr>
              <a:t>2021/9/13</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B16EECBF-BF66-4B8C-A3D3-5A1421427D68}" type="slidenum">
              <a:rPr lang="ja-JP" altLang="en-US" smtClean="0"/>
              <a:pPr>
                <a:defRPr/>
              </a:pPr>
              <a:t>‹#›</a:t>
            </a:fld>
            <a:endParaRPr lang="ja-JP" altLang="en-US"/>
          </a:p>
        </p:txBody>
      </p:sp>
      <p:sp>
        <p:nvSpPr>
          <p:cNvPr id="7" name="タイトル 1">
            <a:extLst>
              <a:ext uri="{FF2B5EF4-FFF2-40B4-BE49-F238E27FC236}">
                <a16:creationId xmlns:a16="http://schemas.microsoft.com/office/drawing/2014/main" id="{F2336B7D-07BB-4341-9C1B-709F2B06D511}"/>
              </a:ext>
            </a:extLst>
          </p:cNvPr>
          <p:cNvSpPr txBox="1">
            <a:spLocks/>
          </p:cNvSpPr>
          <p:nvPr userDrawn="1"/>
        </p:nvSpPr>
        <p:spPr>
          <a:xfrm>
            <a:off x="0" y="569282"/>
            <a:ext cx="12192000" cy="928593"/>
          </a:xfrm>
          <a:prstGeom prst="rect">
            <a:avLst/>
          </a:prstGeom>
          <a:solidFill>
            <a:schemeClr val="accent4">
              <a:lumMod val="20000"/>
              <a:lumOff val="80000"/>
            </a:schemeClr>
          </a:solidFill>
        </p:spPr>
        <p:txBody>
          <a:bodyPr vert="horz" lIns="63305" tIns="36000" rIns="63305" bIns="3600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30000"/>
              </a:lnSpc>
              <a:spcBef>
                <a:spcPts val="0"/>
              </a:spcBef>
            </a:pPr>
            <a:r>
              <a:rPr lang="ja-JP" altLang="en-US" b="1">
                <a:solidFill>
                  <a:srgbClr val="7030A0"/>
                </a:solidFill>
                <a:latin typeface="メイリオ" panose="020B0604030504040204" pitchFamily="50" charset="-128"/>
                <a:ea typeface="メイリオ" panose="020B0604030504040204" pitchFamily="50" charset="-128"/>
              </a:rPr>
              <a:t>テーマの中の項目を</a:t>
            </a:r>
            <a:endParaRPr lang="ja-JP" altLang="en-US" b="1" dirty="0">
              <a:solidFill>
                <a:srgbClr val="7030A0"/>
              </a:solidFill>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4843B375-5D52-44E6-A266-225C62CBAC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CB870E14-35FF-475A-BF88-16D75D3444B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039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C60AF311-DDAE-4143-9FD2-A22153B36F27}" type="datetimeFigureOut">
              <a:rPr lang="ja-JP" altLang="en-US" smtClean="0"/>
              <a:pPr>
                <a:defRPr/>
              </a:pPr>
              <a:t>2021/9/13</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58E09150-0D4F-4AD6-B2CC-C82777906043}" type="slidenum">
              <a:rPr lang="ja-JP" altLang="en-US" smtClean="0"/>
              <a:pPr>
                <a:defRPr/>
              </a:pPr>
              <a:t>‹#›</a:t>
            </a:fld>
            <a:endParaRPr lang="ja-JP" altLang="en-US"/>
          </a:p>
        </p:txBody>
      </p:sp>
    </p:spTree>
    <p:extLst>
      <p:ext uri="{BB962C8B-B14F-4D97-AF65-F5344CB8AC3E}">
        <p14:creationId xmlns:p14="http://schemas.microsoft.com/office/powerpoint/2010/main" val="3087937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D79A95EF-BFC7-4019-A931-65D770B5F2EA}" type="datetimeFigureOut">
              <a:rPr lang="ja-JP" altLang="en-US" smtClean="0"/>
              <a:pPr>
                <a:defRPr/>
              </a:pPr>
              <a:t>2021/9/13</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2209B485-598E-400E-B088-85667FDB33A5}" type="slidenum">
              <a:rPr lang="ja-JP" altLang="en-US" smtClean="0"/>
              <a:pPr>
                <a:defRPr/>
              </a:pPr>
              <a:t>‹#›</a:t>
            </a:fld>
            <a:endParaRPr lang="ja-JP" altLang="en-US"/>
          </a:p>
        </p:txBody>
      </p:sp>
    </p:spTree>
    <p:extLst>
      <p:ext uri="{BB962C8B-B14F-4D97-AF65-F5344CB8AC3E}">
        <p14:creationId xmlns:p14="http://schemas.microsoft.com/office/powerpoint/2010/main" val="4105151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D8708403-1D4D-4050-8756-8E8BF4D4E5B7}" type="datetimeFigureOut">
              <a:rPr lang="ja-JP" altLang="en-US" smtClean="0"/>
              <a:pPr>
                <a:defRPr/>
              </a:pPr>
              <a:t>2021/9/13</a:t>
            </a:fld>
            <a:endParaRPr lang="ja-JP" altLang="en-US"/>
          </a:p>
        </p:txBody>
      </p:sp>
      <p:sp>
        <p:nvSpPr>
          <p:cNvPr id="8" name="Footer Placeholder 7"/>
          <p:cNvSpPr>
            <a:spLocks noGrp="1"/>
          </p:cNvSpPr>
          <p:nvPr>
            <p:ph type="ftr" sz="quarter" idx="11"/>
          </p:nvPr>
        </p:nvSpPr>
        <p:spPr/>
        <p:txBody>
          <a:bodyPr/>
          <a:lstStyle/>
          <a:p>
            <a:pPr>
              <a:defRPr/>
            </a:pPr>
            <a:endParaRPr lang="ja-JP" altLang="en-US"/>
          </a:p>
        </p:txBody>
      </p:sp>
      <p:sp>
        <p:nvSpPr>
          <p:cNvPr id="9" name="Slide Number Placeholder 8"/>
          <p:cNvSpPr>
            <a:spLocks noGrp="1"/>
          </p:cNvSpPr>
          <p:nvPr>
            <p:ph type="sldNum" sz="quarter" idx="12"/>
          </p:nvPr>
        </p:nvSpPr>
        <p:spPr/>
        <p:txBody>
          <a:bodyPr/>
          <a:lstStyle/>
          <a:p>
            <a:pPr>
              <a:defRPr/>
            </a:pPr>
            <a:fld id="{31F6590E-DAE4-404B-A295-CD1F41D3A419}" type="slidenum">
              <a:rPr lang="ja-JP" altLang="en-US" smtClean="0"/>
              <a:pPr>
                <a:defRPr/>
              </a:pPr>
              <a:t>‹#›</a:t>
            </a:fld>
            <a:endParaRPr lang="ja-JP" altLang="en-US"/>
          </a:p>
        </p:txBody>
      </p:sp>
    </p:spTree>
    <p:extLst>
      <p:ext uri="{BB962C8B-B14F-4D97-AF65-F5344CB8AC3E}">
        <p14:creationId xmlns:p14="http://schemas.microsoft.com/office/powerpoint/2010/main" val="250665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E028F65C-0E2E-4362-8E26-37D876872779}" type="datetimeFigureOut">
              <a:rPr lang="ja-JP" altLang="en-US" smtClean="0"/>
              <a:pPr>
                <a:defRPr/>
              </a:pPr>
              <a:t>2021/9/13</a:t>
            </a:fld>
            <a:endParaRPr lang="ja-JP" altLang="en-US"/>
          </a:p>
        </p:txBody>
      </p:sp>
      <p:sp>
        <p:nvSpPr>
          <p:cNvPr id="4" name="Footer Placeholder 3"/>
          <p:cNvSpPr>
            <a:spLocks noGrp="1"/>
          </p:cNvSpPr>
          <p:nvPr>
            <p:ph type="ftr" sz="quarter" idx="11"/>
          </p:nvPr>
        </p:nvSpPr>
        <p:spPr/>
        <p:txBody>
          <a:bodyPr/>
          <a:lstStyle/>
          <a:p>
            <a:pPr>
              <a:defRPr/>
            </a:pPr>
            <a:endParaRPr lang="ja-JP" altLang="en-US"/>
          </a:p>
        </p:txBody>
      </p:sp>
      <p:sp>
        <p:nvSpPr>
          <p:cNvPr id="5" name="Slide Number Placeholder 4"/>
          <p:cNvSpPr>
            <a:spLocks noGrp="1"/>
          </p:cNvSpPr>
          <p:nvPr>
            <p:ph type="sldNum" sz="quarter" idx="12"/>
          </p:nvPr>
        </p:nvSpPr>
        <p:spPr/>
        <p:txBody>
          <a:bodyPr/>
          <a:lstStyle/>
          <a:p>
            <a:pPr>
              <a:defRPr/>
            </a:pPr>
            <a:fld id="{38808F9B-6C43-485E-A1C6-8C0946DA7EDE}" type="slidenum">
              <a:rPr lang="ja-JP" altLang="en-US" smtClean="0"/>
              <a:pPr>
                <a:defRPr/>
              </a:pPr>
              <a:t>‹#›</a:t>
            </a:fld>
            <a:endParaRPr lang="ja-JP" altLang="en-US"/>
          </a:p>
        </p:txBody>
      </p:sp>
    </p:spTree>
    <p:extLst>
      <p:ext uri="{BB962C8B-B14F-4D97-AF65-F5344CB8AC3E}">
        <p14:creationId xmlns:p14="http://schemas.microsoft.com/office/powerpoint/2010/main" val="1068668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30940D2-278B-4586-9E19-2BC822423187}" type="datetimeFigureOut">
              <a:rPr lang="ja-JP" altLang="en-US" smtClean="0"/>
              <a:pPr>
                <a:defRPr/>
              </a:pPr>
              <a:t>2021/9/13</a:t>
            </a:fld>
            <a:endParaRPr lang="ja-JP" altLang="en-US"/>
          </a:p>
        </p:txBody>
      </p:sp>
      <p:sp>
        <p:nvSpPr>
          <p:cNvPr id="3" name="Footer Placeholder 2"/>
          <p:cNvSpPr>
            <a:spLocks noGrp="1"/>
          </p:cNvSpPr>
          <p:nvPr>
            <p:ph type="ftr" sz="quarter" idx="11"/>
          </p:nvPr>
        </p:nvSpPr>
        <p:spPr/>
        <p:txBody>
          <a:bodyPr/>
          <a:lstStyle/>
          <a:p>
            <a:pPr>
              <a:defRPr/>
            </a:pPr>
            <a:endParaRPr lang="ja-JP" altLang="en-US"/>
          </a:p>
        </p:txBody>
      </p:sp>
      <p:sp>
        <p:nvSpPr>
          <p:cNvPr id="4" name="Slide Number Placeholder 3"/>
          <p:cNvSpPr>
            <a:spLocks noGrp="1"/>
          </p:cNvSpPr>
          <p:nvPr>
            <p:ph type="sldNum" sz="quarter" idx="12"/>
          </p:nvPr>
        </p:nvSpPr>
        <p:spPr/>
        <p:txBody>
          <a:bodyPr/>
          <a:lstStyle/>
          <a:p>
            <a:pPr>
              <a:defRPr/>
            </a:pPr>
            <a:fld id="{A3CC51F9-8CFB-4212-A512-5B18F8E4CE6D}" type="slidenum">
              <a:rPr lang="ja-JP" altLang="en-US" smtClean="0"/>
              <a:pPr>
                <a:defRPr/>
              </a:pPr>
              <a:t>‹#›</a:t>
            </a:fld>
            <a:endParaRPr lang="ja-JP" altLang="en-US"/>
          </a:p>
        </p:txBody>
      </p:sp>
    </p:spTree>
    <p:extLst>
      <p:ext uri="{BB962C8B-B14F-4D97-AF65-F5344CB8AC3E}">
        <p14:creationId xmlns:p14="http://schemas.microsoft.com/office/powerpoint/2010/main" val="2784292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74FE2AB0-8D3F-417C-AD81-67B6B7D50D30}" type="datetimeFigureOut">
              <a:rPr lang="ja-JP" altLang="en-US" smtClean="0"/>
              <a:pPr>
                <a:defRPr/>
              </a:pPr>
              <a:t>2021/9/13</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5C182144-3AC1-468E-8EC3-3046FBD73AFD}" type="slidenum">
              <a:rPr lang="ja-JP" altLang="en-US" smtClean="0"/>
              <a:pPr>
                <a:defRPr/>
              </a:pPr>
              <a:t>‹#›</a:t>
            </a:fld>
            <a:endParaRPr lang="ja-JP" altLang="en-US"/>
          </a:p>
        </p:txBody>
      </p:sp>
    </p:spTree>
    <p:extLst>
      <p:ext uri="{BB962C8B-B14F-4D97-AF65-F5344CB8AC3E}">
        <p14:creationId xmlns:p14="http://schemas.microsoft.com/office/powerpoint/2010/main" val="2600327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5FDB2D5A-3524-4687-AD11-A28AB254F9A1}" type="datetimeFigureOut">
              <a:rPr lang="ja-JP" altLang="en-US" smtClean="0"/>
              <a:pPr>
                <a:defRPr/>
              </a:pPr>
              <a:t>2021/9/13</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0F350907-C80D-47DE-B23B-613C4C0C0F5A}" type="slidenum">
              <a:rPr lang="ja-JP" altLang="en-US" smtClean="0"/>
              <a:pPr>
                <a:defRPr/>
              </a:pPr>
              <a:t>‹#›</a:t>
            </a:fld>
            <a:endParaRPr lang="ja-JP" altLang="en-US"/>
          </a:p>
        </p:txBody>
      </p:sp>
    </p:spTree>
    <p:extLst>
      <p:ext uri="{BB962C8B-B14F-4D97-AF65-F5344CB8AC3E}">
        <p14:creationId xmlns:p14="http://schemas.microsoft.com/office/powerpoint/2010/main" val="47351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4FE2AB0-8D3F-417C-AD81-67B6B7D50D30}" type="datetimeFigureOut">
              <a:rPr lang="ja-JP" altLang="en-US" smtClean="0"/>
              <a:pPr>
                <a:defRPr/>
              </a:pPr>
              <a:t>2021/9/13</a:t>
            </a:fld>
            <a:endParaRPr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C182144-3AC1-468E-8EC3-3046FBD73AFD}" type="slidenum">
              <a:rPr lang="ja-JP" altLang="en-US" smtClean="0"/>
              <a:pPr>
                <a:defRPr/>
              </a:pPr>
              <a:t>‹#›</a:t>
            </a:fld>
            <a:endParaRPr lang="ja-JP" altLang="en-US"/>
          </a:p>
        </p:txBody>
      </p:sp>
    </p:spTree>
    <p:extLst>
      <p:ext uri="{BB962C8B-B14F-4D97-AF65-F5344CB8AC3E}">
        <p14:creationId xmlns:p14="http://schemas.microsoft.com/office/powerpoint/2010/main" val="3899037555"/>
      </p:ext>
    </p:extLst>
  </p:cSld>
  <p:clrMap bg1="lt1" tx1="dk1" bg2="lt2" tx2="dk2" accent1="accent1" accent2="accent2" accent3="accent3" accent4="accent4" accent5="accent5" accent6="accent6" hlink="hlink" folHlink="folHlink"/>
  <p:sldLayoutIdLst>
    <p:sldLayoutId id="2147497728" r:id="rId1"/>
    <p:sldLayoutId id="2147497729" r:id="rId2"/>
    <p:sldLayoutId id="2147497730" r:id="rId3"/>
    <p:sldLayoutId id="2147497731" r:id="rId4"/>
    <p:sldLayoutId id="2147497732" r:id="rId5"/>
    <p:sldLayoutId id="2147497733" r:id="rId6"/>
    <p:sldLayoutId id="2147497734" r:id="rId7"/>
    <p:sldLayoutId id="2147497735" r:id="rId8"/>
    <p:sldLayoutId id="2147497736" r:id="rId9"/>
    <p:sldLayoutId id="2147497737" r:id="rId10"/>
    <p:sldLayoutId id="2147497738" r:id="rId11"/>
    <p:sldLayoutId id="2147497739"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ndoku3.com/" TargetMode="External"/><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hyperlink" Target="https://ondoku3.com/" TargetMode="External"/><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hyperlink" Target="https://ondoku3.com/" TargetMode="External"/><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s://ondoku3.com/" TargetMode="External"/><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ondoku3.com/" TargetMode="External"/><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hyperlink" Target="https://ondoku3.co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hyperlink" Target="https://ondoku3.com/" TargetMode="External"/><Relationship Id="rId3" Type="http://schemas.openxmlformats.org/officeDocument/2006/relationships/slideLayout" Target="../slideLayouts/slideLayout12.xml"/><Relationship Id="rId7" Type="http://schemas.openxmlformats.org/officeDocument/2006/relationships/image" Target="../media/image7.emf"/><Relationship Id="rId12" Type="http://schemas.openxmlformats.org/officeDocument/2006/relationships/image" Target="../media/image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11" Type="http://schemas.openxmlformats.org/officeDocument/2006/relationships/image" Target="../media/image11.tiff"/><Relationship Id="rId5" Type="http://schemas.openxmlformats.org/officeDocument/2006/relationships/image" Target="../media/image1.png"/><Relationship Id="rId10" Type="http://schemas.openxmlformats.org/officeDocument/2006/relationships/image" Target="../media/image10.emf"/><Relationship Id="rId4" Type="http://schemas.openxmlformats.org/officeDocument/2006/relationships/notesSlide" Target="../notesSlides/notesSlide7.xml"/><Relationship Id="rId9" Type="http://schemas.openxmlformats.org/officeDocument/2006/relationships/image" Target="../media/image9.emf"/></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2.emf"/><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hyperlink" Target="https://ondoku3.co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png"/><Relationship Id="rId5" Type="http://schemas.openxmlformats.org/officeDocument/2006/relationships/image" Target="../media/image13.tiff"/><Relationship Id="rId4" Type="http://schemas.openxmlformats.org/officeDocument/2006/relationships/notesSlide" Target="../notesSlides/notesSlide9.xml"/><Relationship Id="rId9" Type="http://schemas.openxmlformats.org/officeDocument/2006/relationships/hyperlink" Target="https://ondoku3.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90269"/>
            <a:ext cx="6816080" cy="7056784"/>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5400" b="1">
                <a:solidFill>
                  <a:srgbClr val="7030A0"/>
                </a:solidFill>
                <a:latin typeface="メイリオ" panose="020B0604030504040204" pitchFamily="50" charset="-128"/>
                <a:ea typeface="メイリオ" panose="020B0604030504040204" pitchFamily="50" charset="-128"/>
              </a:rPr>
              <a:t>口腔機能向上</a:t>
            </a:r>
            <a:endParaRPr lang="ja-JP" altLang="en-US" sz="4000" b="1" dirty="0">
              <a:solidFill>
                <a:srgbClr val="7030A0"/>
              </a:solidFill>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4DB6E8D4-6AFB-426B-BD8A-F079F96163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16080" y="4806759"/>
            <a:ext cx="5392698" cy="2167653"/>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7001041" y="78107"/>
            <a:ext cx="4968552" cy="936074"/>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fontAlgn="auto">
              <a:lnSpc>
                <a:spcPct val="100000"/>
              </a:lnSpc>
              <a:spcAft>
                <a:spcPts val="0"/>
              </a:spcAft>
            </a:pPr>
            <a:r>
              <a:rPr lang="ja-JP" altLang="en-US" sz="2400" dirty="0">
                <a:solidFill>
                  <a:srgbClr val="9A3FB7"/>
                </a:solidFill>
                <a:latin typeface="メイリオ" panose="020B0604030504040204" pitchFamily="50" charset="-128"/>
                <a:ea typeface="メイリオ" panose="020B0604030504040204" pitchFamily="50" charset="-128"/>
              </a:rPr>
              <a:t>新しい生活の中で近隣住民による</a:t>
            </a:r>
            <a:endParaRPr lang="en-US" altLang="ja-JP" sz="2400" dirty="0">
              <a:solidFill>
                <a:srgbClr val="9A3FB7"/>
              </a:solidFill>
              <a:latin typeface="メイリオ" panose="020B0604030504040204" pitchFamily="50" charset="-128"/>
              <a:ea typeface="メイリオ" panose="020B0604030504040204" pitchFamily="50" charset="-128"/>
            </a:endParaRPr>
          </a:p>
          <a:p>
            <a:pPr algn="r" fontAlgn="auto">
              <a:lnSpc>
                <a:spcPct val="100000"/>
              </a:lnSpc>
              <a:spcAft>
                <a:spcPts val="0"/>
              </a:spcAft>
            </a:pPr>
            <a:r>
              <a:rPr lang="ja-JP" altLang="en-US" sz="2400" dirty="0">
                <a:solidFill>
                  <a:srgbClr val="9A3FB7"/>
                </a:solidFill>
                <a:latin typeface="メイリオ" panose="020B0604030504040204" pitchFamily="50" charset="-128"/>
                <a:ea typeface="メイリオ" panose="020B0604030504040204" pitchFamily="50" charset="-128"/>
              </a:rPr>
              <a:t>訪問型介護予防等を推進する事業</a:t>
            </a:r>
          </a:p>
        </p:txBody>
      </p:sp>
      <p:pic>
        <p:nvPicPr>
          <p:cNvPr id="6" name="図 5">
            <a:extLst>
              <a:ext uri="{FF2B5EF4-FFF2-40B4-BE49-F238E27FC236}">
                <a16:creationId xmlns:a16="http://schemas.microsoft.com/office/drawing/2014/main" id="{AA582DE9-A950-4B06-982A-4C879361C9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54" y="17240"/>
            <a:ext cx="4113702" cy="1057809"/>
          </a:xfrm>
          <a:prstGeom prst="rect">
            <a:avLst/>
          </a:prstGeom>
        </p:spPr>
      </p:pic>
      <p:pic>
        <p:nvPicPr>
          <p:cNvPr id="3" name="1（タイトル）.mp3" descr="1（タイトル）.mp3">
            <a:hlinkClick r:id="" action="ppaction://media"/>
            <a:extLst>
              <a:ext uri="{FF2B5EF4-FFF2-40B4-BE49-F238E27FC236}">
                <a16:creationId xmlns:a16="http://schemas.microsoft.com/office/drawing/2014/main" id="{FCC11560-C60E-E54F-8916-3E2300FB7D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8608" y="1014181"/>
            <a:ext cx="360041" cy="360041"/>
          </a:xfrm>
          <a:prstGeom prst="rect">
            <a:avLst/>
          </a:prstGeom>
        </p:spPr>
      </p:pic>
      <p:sp>
        <p:nvSpPr>
          <p:cNvPr id="10" name="正方形/長方形 9">
            <a:extLst>
              <a:ext uri="{FF2B5EF4-FFF2-40B4-BE49-F238E27FC236}">
                <a16:creationId xmlns:a16="http://schemas.microsoft.com/office/drawing/2014/main" id="{19AE71D8-0424-B540-BEA8-DD12A1DD7CB3}"/>
              </a:ext>
            </a:extLst>
          </p:cNvPr>
          <p:cNvSpPr/>
          <p:nvPr/>
        </p:nvSpPr>
        <p:spPr>
          <a:xfrm>
            <a:off x="7328746" y="6672171"/>
            <a:ext cx="1449436" cy="215444"/>
          </a:xfrm>
          <a:prstGeom prst="rect">
            <a:avLst/>
          </a:prstGeom>
        </p:spPr>
        <p:txBody>
          <a:bodyPr wrap="none">
            <a:spAutoFit/>
          </a:bodyPr>
          <a:lstStyle/>
          <a:p>
            <a:r>
              <a:rPr lang="en" altLang="ja-JP" sz="800" dirty="0">
                <a:solidFill>
                  <a:srgbClr val="FF7B7B"/>
                </a:solidFill>
                <a:latin typeface="Meiryo" panose="020B0604030504040204" pitchFamily="34" charset="-128"/>
                <a:ea typeface="Meiryo" panose="020B0604030504040204" pitchFamily="34" charset="-128"/>
                <a:hlinkClick r:id="rId8"/>
              </a:rPr>
              <a:t>Created By ondoku3.com</a:t>
            </a:r>
            <a:endParaRPr lang="ja-JP" altLang="en-US" sz="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24911053"/>
      </p:ext>
    </p:extLst>
  </p:cSld>
  <p:clrMapOvr>
    <a:masterClrMapping/>
  </p:clrMapOvr>
  <mc:AlternateContent xmlns:mc="http://schemas.openxmlformats.org/markup-compatibility/2006" xmlns:p14="http://schemas.microsoft.com/office/powerpoint/2010/main">
    <mc:Choice Requires="p14">
      <p:transition spd="slow" p14:dur="2000" advTm="6225"/>
    </mc:Choice>
    <mc:Fallback xmlns="">
      <p:transition spd="slow" advTm="6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 objId="3"/>
        <p14:stopEvt time="6063"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片側の 2 つの角を丸めた四角形 13">
            <a:extLst>
              <a:ext uri="{FF2B5EF4-FFF2-40B4-BE49-F238E27FC236}">
                <a16:creationId xmlns:a16="http://schemas.microsoft.com/office/drawing/2014/main" id="{6574F4B5-857D-E146-9CE3-AC243130B3DF}"/>
              </a:ext>
            </a:extLst>
          </p:cNvPr>
          <p:cNvSpPr/>
          <p:nvPr/>
        </p:nvSpPr>
        <p:spPr>
          <a:xfrm>
            <a:off x="119336" y="2780928"/>
            <a:ext cx="5904657" cy="3071232"/>
          </a:xfrm>
          <a:prstGeom prst="round2SameRect">
            <a:avLst>
              <a:gd name="adj1" fmla="val 8877"/>
              <a:gd name="adj2" fmla="val 10572"/>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 name="角丸四角形吹き出し 4">
            <a:extLst>
              <a:ext uri="{FF2B5EF4-FFF2-40B4-BE49-F238E27FC236}">
                <a16:creationId xmlns:a16="http://schemas.microsoft.com/office/drawing/2014/main" id="{01DE585F-DC31-A54F-8636-F7FDE9CBF599}"/>
              </a:ext>
            </a:extLst>
          </p:cNvPr>
          <p:cNvSpPr/>
          <p:nvPr/>
        </p:nvSpPr>
        <p:spPr>
          <a:xfrm>
            <a:off x="281792" y="1716892"/>
            <a:ext cx="2330986" cy="633224"/>
          </a:xfrm>
          <a:prstGeom prst="wedgeRoundRectCallout">
            <a:avLst>
              <a:gd name="adj1" fmla="val -33569"/>
              <a:gd name="adj2" fmla="val 106867"/>
              <a:gd name="adj3" fmla="val 16667"/>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お口の働き：自己診断</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a:solidFill>
                  <a:srgbClr val="7030A0"/>
                </a:solidFill>
                <a:latin typeface="メイリオ" panose="020B0604030504040204" pitchFamily="50" charset="-128"/>
                <a:ea typeface="メイリオ" panose="020B0604030504040204" pitchFamily="50" charset="-128"/>
              </a:rPr>
              <a:t>口腔機能向上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FF72F2C6-DB32-4CC5-A1CC-D2B8923F9349}"/>
              </a:ext>
            </a:extLst>
          </p:cNvPr>
          <p:cNvSpPr/>
          <p:nvPr/>
        </p:nvSpPr>
        <p:spPr>
          <a:xfrm>
            <a:off x="6207170" y="1680702"/>
            <a:ext cx="5904657" cy="1338828"/>
          </a:xfrm>
          <a:prstGeom prst="rect">
            <a:avLst/>
          </a:prstGeom>
        </p:spPr>
        <p:txBody>
          <a:bodyPr wrap="square">
            <a:spAutoFit/>
          </a:bodyPr>
          <a:lstStyle/>
          <a:p>
            <a:pPr>
              <a:lnSpc>
                <a:spcPct val="150000"/>
              </a:lnSpc>
            </a:pPr>
            <a:r>
              <a:rPr lang="ja-JP" altLang="en-US" sz="3200" b="1" dirty="0">
                <a:solidFill>
                  <a:srgbClr val="000000"/>
                </a:solidFill>
                <a:latin typeface="メイリオ" panose="020B0604030504040204" pitchFamily="50" charset="-128"/>
                <a:ea typeface="メイリオ" panose="020B0604030504040204" pitchFamily="50" charset="-128"/>
              </a:rPr>
              <a:t>当てはまるものがありますか？</a:t>
            </a:r>
            <a:endParaRPr lang="en-US" altLang="ja-JP" sz="3200" b="1" dirty="0">
              <a:solidFill>
                <a:srgbClr val="000000"/>
              </a:solidFill>
              <a:latin typeface="メイリオ" panose="020B0604030504040204" pitchFamily="50" charset="-128"/>
              <a:ea typeface="メイリオ" panose="020B0604030504040204" pitchFamily="50" charset="-128"/>
            </a:endParaRPr>
          </a:p>
          <a:p>
            <a:pPr>
              <a:lnSpc>
                <a:spcPct val="150000"/>
              </a:lnSpc>
            </a:pPr>
            <a:r>
              <a:rPr lang="ja-JP" altLang="en-US" sz="2400" dirty="0">
                <a:solidFill>
                  <a:srgbClr val="000000"/>
                </a:solidFill>
                <a:latin typeface="メイリオ" panose="020B0604030504040204" pitchFamily="50" charset="-128"/>
                <a:ea typeface="メイリオ" panose="020B0604030504040204" pitchFamily="50" charset="-128"/>
              </a:rPr>
              <a:t>　★</a:t>
            </a:r>
            <a:r>
              <a:rPr lang="en-US" altLang="ja-JP" sz="2400" dirty="0">
                <a:solidFill>
                  <a:srgbClr val="000000"/>
                </a:solidFill>
                <a:latin typeface="メイリオ" panose="020B0604030504040204" pitchFamily="50" charset="-128"/>
                <a:ea typeface="メイリオ" panose="020B0604030504040204" pitchFamily="50" charset="-128"/>
              </a:rPr>
              <a:t>3</a:t>
            </a:r>
            <a:r>
              <a:rPr lang="ja-JP" altLang="en-US" sz="2400" dirty="0">
                <a:solidFill>
                  <a:srgbClr val="000000"/>
                </a:solidFill>
                <a:latin typeface="メイリオ" panose="020B0604030504040204" pitchFamily="50" charset="-128"/>
                <a:ea typeface="メイリオ" panose="020B0604030504040204" pitchFamily="50" charset="-128"/>
              </a:rPr>
              <a:t>項目以上当てはまった方は要注意！</a:t>
            </a:r>
          </a:p>
        </p:txBody>
      </p:sp>
      <p:sp>
        <p:nvSpPr>
          <p:cNvPr id="4" name="テキスト ボックス 3">
            <a:extLst>
              <a:ext uri="{FF2B5EF4-FFF2-40B4-BE49-F238E27FC236}">
                <a16:creationId xmlns:a16="http://schemas.microsoft.com/office/drawing/2014/main" id="{5E7E83DD-2DCF-F94A-8A56-A1CD57426514}"/>
              </a:ext>
            </a:extLst>
          </p:cNvPr>
          <p:cNvSpPr txBox="1"/>
          <p:nvPr/>
        </p:nvSpPr>
        <p:spPr>
          <a:xfrm>
            <a:off x="335360" y="1831841"/>
            <a:ext cx="2232248" cy="461665"/>
          </a:xfrm>
          <a:prstGeom prst="rect">
            <a:avLst/>
          </a:prstGeom>
          <a:noFill/>
        </p:spPr>
        <p:txBody>
          <a:bodyPr wrap="square" rtlCol="0">
            <a:spAutoFit/>
          </a:bodyPr>
          <a:lstStyle/>
          <a:p>
            <a:pPr algn="ctr"/>
            <a:r>
              <a:rPr kumimoji="1" lang="ja-JP" altLang="en-US" sz="2400" b="1" dirty="0">
                <a:latin typeface="Meiryo" panose="020B0604030504040204" pitchFamily="34" charset="-128"/>
                <a:ea typeface="Meiryo" panose="020B0604030504040204" pitchFamily="34" charset="-128"/>
              </a:rPr>
              <a:t>チェック項目</a:t>
            </a:r>
          </a:p>
        </p:txBody>
      </p:sp>
      <p:sp>
        <p:nvSpPr>
          <p:cNvPr id="6" name="テキスト ボックス 5">
            <a:extLst>
              <a:ext uri="{FF2B5EF4-FFF2-40B4-BE49-F238E27FC236}">
                <a16:creationId xmlns:a16="http://schemas.microsoft.com/office/drawing/2014/main" id="{50EFD88A-5A8D-DF4A-9AAA-DC5718C06320}"/>
              </a:ext>
            </a:extLst>
          </p:cNvPr>
          <p:cNvSpPr txBox="1"/>
          <p:nvPr/>
        </p:nvSpPr>
        <p:spPr>
          <a:xfrm>
            <a:off x="155189" y="2952422"/>
            <a:ext cx="6048672" cy="3631763"/>
          </a:xfrm>
          <a:prstGeom prst="rect">
            <a:avLst/>
          </a:prstGeom>
          <a:noFill/>
        </p:spPr>
        <p:txBody>
          <a:bodyPr wrap="square" rtlCol="0">
            <a:spAutoFit/>
          </a:bodyPr>
          <a:lstStyle/>
          <a:p>
            <a:r>
              <a:rPr kumimoji="1" lang="ja-JP" altLang="en-US" dirty="0"/>
              <a:t>□</a:t>
            </a:r>
            <a:r>
              <a:rPr kumimoji="1" lang="en-US" altLang="ja-JP" dirty="0"/>
              <a:t>   1. </a:t>
            </a:r>
            <a:r>
              <a:rPr kumimoji="1" lang="ja-JP" altLang="en-US" dirty="0"/>
              <a:t>家族と同じものが食べられない</a:t>
            </a:r>
            <a:endParaRPr kumimoji="1" lang="en-US" altLang="ja-JP" dirty="0"/>
          </a:p>
          <a:p>
            <a:r>
              <a:rPr kumimoji="1" lang="ja-JP" altLang="en-US" dirty="0"/>
              <a:t>□</a:t>
            </a:r>
            <a:r>
              <a:rPr kumimoji="1" lang="en-US" altLang="ja-JP" dirty="0"/>
              <a:t>   2. </a:t>
            </a:r>
            <a:r>
              <a:rPr kumimoji="1" lang="ja-JP" altLang="en-US" dirty="0"/>
              <a:t>食べ終わるのに時間がかかるようになった</a:t>
            </a:r>
            <a:endParaRPr kumimoji="1" lang="en-US" altLang="ja-JP" dirty="0"/>
          </a:p>
          <a:p>
            <a:r>
              <a:rPr kumimoji="1" lang="ja-JP" altLang="en-US" dirty="0"/>
              <a:t>□</a:t>
            </a:r>
            <a:r>
              <a:rPr kumimoji="1" lang="en-US" altLang="ja-JP" dirty="0"/>
              <a:t>   3. </a:t>
            </a:r>
            <a:r>
              <a:rPr kumimoji="1" lang="ja-JP" altLang="en-US" dirty="0"/>
              <a:t>食事中に咳き込むことがある</a:t>
            </a:r>
            <a:endParaRPr kumimoji="1" lang="en-US" altLang="ja-JP" dirty="0"/>
          </a:p>
          <a:p>
            <a:r>
              <a:rPr kumimoji="1" lang="ja-JP" altLang="en-US" dirty="0"/>
              <a:t>□</a:t>
            </a:r>
            <a:r>
              <a:rPr kumimoji="1" lang="en-US" altLang="ja-JP" dirty="0"/>
              <a:t>   4. </a:t>
            </a:r>
            <a:r>
              <a:rPr kumimoji="1" lang="ja-JP" altLang="en-US" dirty="0"/>
              <a:t>薬を飲んだ時にのどにひっかかったりする</a:t>
            </a:r>
            <a:endParaRPr kumimoji="1" lang="en-US" altLang="ja-JP" dirty="0"/>
          </a:p>
          <a:p>
            <a:r>
              <a:rPr kumimoji="1" lang="ja-JP" altLang="en-US" dirty="0"/>
              <a:t>□</a:t>
            </a:r>
            <a:r>
              <a:rPr kumimoji="1" lang="en-US" altLang="ja-JP" dirty="0"/>
              <a:t>   5. </a:t>
            </a:r>
            <a:r>
              <a:rPr kumimoji="1" lang="ja-JP" altLang="en-US" dirty="0"/>
              <a:t>話しをすると顎（あご）や咽頭（のど）が疲れる</a:t>
            </a:r>
            <a:endParaRPr kumimoji="1" lang="en-US" altLang="ja-JP" dirty="0"/>
          </a:p>
          <a:p>
            <a:r>
              <a:rPr kumimoji="1" lang="ja-JP" altLang="en-US" dirty="0"/>
              <a:t>□</a:t>
            </a:r>
            <a:r>
              <a:rPr kumimoji="1" lang="en-US" altLang="ja-JP" dirty="0"/>
              <a:t>   6. </a:t>
            </a:r>
            <a:r>
              <a:rPr kumimoji="1" lang="ja-JP" altLang="en-US" dirty="0"/>
              <a:t>いびきをかく</a:t>
            </a:r>
            <a:endParaRPr kumimoji="1" lang="en-US" altLang="ja-JP" dirty="0"/>
          </a:p>
          <a:p>
            <a:r>
              <a:rPr kumimoji="1" lang="ja-JP" altLang="en-US" dirty="0"/>
              <a:t>□</a:t>
            </a:r>
            <a:r>
              <a:rPr kumimoji="1" lang="en-US" altLang="ja-JP" dirty="0"/>
              <a:t>   7. </a:t>
            </a:r>
            <a:r>
              <a:rPr kumimoji="1" lang="ja-JP" altLang="en-US" dirty="0"/>
              <a:t>口の中がねばねばする</a:t>
            </a:r>
            <a:endParaRPr kumimoji="1" lang="en-US" altLang="ja-JP" dirty="0"/>
          </a:p>
          <a:p>
            <a:r>
              <a:rPr kumimoji="1" lang="ja-JP" altLang="en-US" dirty="0"/>
              <a:t>□</a:t>
            </a:r>
            <a:r>
              <a:rPr kumimoji="1" lang="en-US" altLang="ja-JP" dirty="0"/>
              <a:t>   8. </a:t>
            </a:r>
            <a:r>
              <a:rPr kumimoji="1" lang="ja-JP" altLang="en-US" dirty="0"/>
              <a:t>口臭が気になる</a:t>
            </a:r>
            <a:endParaRPr kumimoji="1" lang="en-US" altLang="ja-JP" dirty="0"/>
          </a:p>
          <a:p>
            <a:r>
              <a:rPr kumimoji="1" lang="ja-JP" altLang="en-US" dirty="0"/>
              <a:t>□</a:t>
            </a:r>
            <a:r>
              <a:rPr kumimoji="1" lang="en-US" altLang="ja-JP" dirty="0"/>
              <a:t>   9. </a:t>
            </a:r>
            <a:r>
              <a:rPr kumimoji="1" lang="ja-JP" altLang="en-US" dirty="0"/>
              <a:t>義歯（入れ歯）をしているけど合わない</a:t>
            </a:r>
            <a:endParaRPr kumimoji="1" lang="en-US" altLang="ja-JP" dirty="0"/>
          </a:p>
          <a:p>
            <a:r>
              <a:rPr kumimoji="1" lang="ja-JP" altLang="en-US" dirty="0"/>
              <a:t>□</a:t>
            </a:r>
            <a:r>
              <a:rPr kumimoji="1" lang="en-US" altLang="ja-JP" dirty="0"/>
              <a:t> 10. </a:t>
            </a:r>
            <a:r>
              <a:rPr kumimoji="1" lang="ja-JP" altLang="en-US" dirty="0"/>
              <a:t>口の中がよく渇いた感じがする</a:t>
            </a:r>
            <a:endParaRPr kumimoji="1" lang="en-US" altLang="ja-JP" dirty="0"/>
          </a:p>
          <a:p>
            <a:endParaRPr kumimoji="1" lang="en-US" altLang="ja-JP" sz="800" dirty="0"/>
          </a:p>
          <a:p>
            <a:endParaRPr kumimoji="1" lang="en-US" altLang="ja-JP" sz="800" dirty="0"/>
          </a:p>
          <a:p>
            <a:pPr algn="ctr"/>
            <a:r>
              <a:rPr kumimoji="1" lang="ja-JP" altLang="en-US" sz="2400" b="1" dirty="0">
                <a:latin typeface="Meiryo" panose="020B0604030504040204" pitchFamily="34" charset="-128"/>
                <a:ea typeface="Meiryo" panose="020B0604030504040204" pitchFamily="34" charset="-128"/>
              </a:rPr>
              <a:t>チェック項目数　</a:t>
            </a:r>
            <a:r>
              <a:rPr kumimoji="1" lang="ja-JP" altLang="en-US" sz="2800" b="1" dirty="0">
                <a:latin typeface="Meiryo" panose="020B0604030504040204" pitchFamily="34" charset="-128"/>
                <a:ea typeface="Meiryo" panose="020B0604030504040204" pitchFamily="34" charset="-128"/>
              </a:rPr>
              <a:t>□</a:t>
            </a:r>
            <a:r>
              <a:rPr kumimoji="1" lang="en-US" altLang="ja-JP" sz="2400" b="1" dirty="0">
                <a:latin typeface="Meiryo" panose="020B0604030504040204" pitchFamily="34" charset="-128"/>
                <a:ea typeface="Meiryo" panose="020B0604030504040204" pitchFamily="34" charset="-128"/>
              </a:rPr>
              <a:t>/10</a:t>
            </a:r>
          </a:p>
        </p:txBody>
      </p:sp>
      <p:sp>
        <p:nvSpPr>
          <p:cNvPr id="12" name="正方形/長方形 11">
            <a:extLst>
              <a:ext uri="{FF2B5EF4-FFF2-40B4-BE49-F238E27FC236}">
                <a16:creationId xmlns:a16="http://schemas.microsoft.com/office/drawing/2014/main" id="{BDCFA65C-DD21-45DA-8353-78007FDEF523}"/>
              </a:ext>
            </a:extLst>
          </p:cNvPr>
          <p:cNvSpPr/>
          <p:nvPr/>
        </p:nvSpPr>
        <p:spPr>
          <a:xfrm>
            <a:off x="6672064" y="3248608"/>
            <a:ext cx="5292739" cy="3093154"/>
          </a:xfrm>
          <a:prstGeom prst="rect">
            <a:avLst/>
          </a:prstGeom>
        </p:spPr>
        <p:txBody>
          <a:bodyPr wrap="square">
            <a:spAutoFit/>
          </a:bodyPr>
          <a:lstStyle/>
          <a:p>
            <a:pPr>
              <a:lnSpc>
                <a:spcPct val="150000"/>
              </a:lnSpc>
            </a:pPr>
            <a:r>
              <a:rPr lang="ja-JP" altLang="en-US" sz="2400" dirty="0">
                <a:solidFill>
                  <a:srgbClr val="000000"/>
                </a:solidFill>
                <a:latin typeface="メイリオ" panose="020B0604030504040204" pitchFamily="50" charset="-128"/>
                <a:ea typeface="メイリオ" panose="020B0604030504040204" pitchFamily="50" charset="-128"/>
              </a:rPr>
              <a:t>むし歯、歯周病、入れ歯のチェックをしていても、口腔機能の低下は起こることがあります！</a:t>
            </a:r>
            <a:endParaRPr lang="en-US" altLang="ja-JP" sz="2400" dirty="0">
              <a:solidFill>
                <a:srgbClr val="000000"/>
              </a:solidFill>
              <a:latin typeface="メイリオ" panose="020B0604030504040204" pitchFamily="50" charset="-128"/>
              <a:ea typeface="メイリオ" panose="020B0604030504040204" pitchFamily="50" charset="-128"/>
            </a:endParaRPr>
          </a:p>
          <a:p>
            <a:pPr>
              <a:lnSpc>
                <a:spcPct val="150000"/>
              </a:lnSpc>
            </a:pPr>
            <a:r>
              <a:rPr lang="ja-JP" altLang="en-US" sz="2400" dirty="0">
                <a:solidFill>
                  <a:srgbClr val="000000"/>
                </a:solidFill>
                <a:latin typeface="メイリオ" panose="020B0604030504040204" pitchFamily="50" charset="-128"/>
                <a:ea typeface="メイリオ" panose="020B0604030504040204" pitchFamily="50" charset="-128"/>
              </a:rPr>
              <a:t>そこで</a:t>
            </a:r>
            <a:r>
              <a:rPr lang="en-US" altLang="ja-JP" sz="3600" b="1" dirty="0">
                <a:solidFill>
                  <a:srgbClr val="000000"/>
                </a:solidFill>
                <a:latin typeface="メイリオ" panose="020B0604030504040204" pitchFamily="50" charset="-128"/>
                <a:ea typeface="メイリオ" panose="020B0604030504040204" pitchFamily="50" charset="-128"/>
              </a:rPr>
              <a:t>『</a:t>
            </a:r>
            <a:r>
              <a:rPr lang="ja-JP" altLang="en-US" sz="3600" b="1" dirty="0">
                <a:solidFill>
                  <a:srgbClr val="000000"/>
                </a:solidFill>
                <a:latin typeface="メイリオ" panose="020B0604030504040204" pitchFamily="50" charset="-128"/>
                <a:ea typeface="メイリオ" panose="020B0604030504040204" pitchFamily="50" charset="-128"/>
              </a:rPr>
              <a:t>予防作戦</a:t>
            </a:r>
            <a:r>
              <a:rPr lang="en-US" altLang="ja-JP" sz="3600" b="1" dirty="0">
                <a:solidFill>
                  <a:srgbClr val="000000"/>
                </a:solidFill>
                <a:latin typeface="メイリオ" panose="020B0604030504040204" pitchFamily="50" charset="-128"/>
                <a:ea typeface="メイリオ" panose="020B0604030504040204" pitchFamily="50" charset="-128"/>
              </a:rPr>
              <a:t>』</a:t>
            </a:r>
            <a:r>
              <a:rPr lang="ja-JP" altLang="en-US" sz="2400" dirty="0">
                <a:solidFill>
                  <a:srgbClr val="000000"/>
                </a:solidFill>
                <a:latin typeface="メイリオ" panose="020B0604030504040204" pitchFamily="50" charset="-128"/>
                <a:ea typeface="メイリオ" panose="020B0604030504040204" pitchFamily="50" charset="-128"/>
              </a:rPr>
              <a:t>が必要になってきます！</a:t>
            </a:r>
            <a:endParaRPr lang="en-US" altLang="ja-JP" sz="2400" dirty="0">
              <a:solidFill>
                <a:srgbClr val="000000"/>
              </a:solidFill>
              <a:latin typeface="メイリオ" panose="020B0604030504040204" pitchFamily="50" charset="-128"/>
              <a:ea typeface="メイリオ" panose="020B0604030504040204" pitchFamily="50" charset="-128"/>
            </a:endParaRPr>
          </a:p>
        </p:txBody>
      </p:sp>
      <p:pic>
        <p:nvPicPr>
          <p:cNvPr id="3" name="2（お口の働き＿自己診断）.mp3" descr="2（お口の働き＿自己診断）.mp3">
            <a:hlinkClick r:id="" action="ppaction://media"/>
            <a:extLst>
              <a:ext uri="{FF2B5EF4-FFF2-40B4-BE49-F238E27FC236}">
                <a16:creationId xmlns:a16="http://schemas.microsoft.com/office/drawing/2014/main" id="{8E987345-9A4C-4446-B57A-6829848FB4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98546" y="117782"/>
            <a:ext cx="360000" cy="360000"/>
          </a:xfrm>
          <a:prstGeom prst="rect">
            <a:avLst/>
          </a:prstGeom>
        </p:spPr>
      </p:pic>
      <p:sp>
        <p:nvSpPr>
          <p:cNvPr id="15" name="正方形/長方形 14">
            <a:extLst>
              <a:ext uri="{FF2B5EF4-FFF2-40B4-BE49-F238E27FC236}">
                <a16:creationId xmlns:a16="http://schemas.microsoft.com/office/drawing/2014/main" id="{22B61C87-BC60-D44B-A022-C60F6EF6045A}"/>
              </a:ext>
            </a:extLst>
          </p:cNvPr>
          <p:cNvSpPr/>
          <p:nvPr/>
        </p:nvSpPr>
        <p:spPr>
          <a:xfrm>
            <a:off x="8184232" y="6570840"/>
            <a:ext cx="1449436" cy="215444"/>
          </a:xfrm>
          <a:prstGeom prst="rect">
            <a:avLst/>
          </a:prstGeom>
        </p:spPr>
        <p:txBody>
          <a:bodyPr wrap="none">
            <a:spAutoFit/>
          </a:bodyPr>
          <a:lstStyle/>
          <a:p>
            <a:r>
              <a:rPr lang="en" altLang="ja-JP" sz="800" dirty="0">
                <a:solidFill>
                  <a:srgbClr val="FF7B7B"/>
                </a:solidFill>
                <a:latin typeface="Meiryo" panose="020B0604030504040204" pitchFamily="34" charset="-128"/>
                <a:ea typeface="Meiryo" panose="020B0604030504040204" pitchFamily="34" charset="-128"/>
                <a:hlinkClick r:id="rId8"/>
              </a:rPr>
              <a:t>Created By ondoku3.com</a:t>
            </a:r>
            <a:endParaRPr lang="ja-JP" altLang="en-US" sz="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69679058"/>
      </p:ext>
    </p:extLst>
  </p:cSld>
  <p:clrMapOvr>
    <a:masterClrMapping/>
  </p:clrMapOvr>
  <mc:AlternateContent xmlns:mc="http://schemas.openxmlformats.org/markup-compatibility/2006" xmlns:p14="http://schemas.microsoft.com/office/powerpoint/2010/main">
    <mc:Choice Requires="p14">
      <p:transition spd="slow" p14:dur="2000" advTm="24773"/>
    </mc:Choice>
    <mc:Fallback xmlns="">
      <p:transition spd="slow" advTm="24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2" objId="3"/>
        <p14:stopEvt time="24390"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雲形吹き出し 2">
            <a:extLst>
              <a:ext uri="{FF2B5EF4-FFF2-40B4-BE49-F238E27FC236}">
                <a16:creationId xmlns:a16="http://schemas.microsoft.com/office/drawing/2014/main" id="{FCEC15DB-16CC-E74D-B019-45DD0CF8DCB7}"/>
              </a:ext>
            </a:extLst>
          </p:cNvPr>
          <p:cNvSpPr/>
          <p:nvPr/>
        </p:nvSpPr>
        <p:spPr>
          <a:xfrm>
            <a:off x="7104111" y="1478778"/>
            <a:ext cx="4792077" cy="2022230"/>
          </a:xfrm>
          <a:prstGeom prst="cloudCallout">
            <a:avLst>
              <a:gd name="adj1" fmla="val -69144"/>
              <a:gd name="adj2" fmla="val 1369"/>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3600" b="1" dirty="0">
                <a:solidFill>
                  <a:srgbClr val="7030A0"/>
                </a:solidFill>
                <a:latin typeface="メイリオ" panose="020B0604030504040204" pitchFamily="50" charset="-128"/>
                <a:ea typeface="メイリオ" panose="020B0604030504040204" pitchFamily="50" charset="-128"/>
              </a:rPr>
              <a:t>　　生活における口腔機能向上（予防作戦）への取組</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a:solidFill>
                  <a:srgbClr val="7030A0"/>
                </a:solidFill>
                <a:latin typeface="メイリオ" panose="020B0604030504040204" pitchFamily="50" charset="-128"/>
                <a:ea typeface="メイリオ" panose="020B0604030504040204" pitchFamily="50" charset="-128"/>
              </a:rPr>
              <a:t>口腔機能向上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FF72F2C6-DB32-4CC5-A1CC-D2B8923F9349}"/>
              </a:ext>
            </a:extLst>
          </p:cNvPr>
          <p:cNvSpPr/>
          <p:nvPr/>
        </p:nvSpPr>
        <p:spPr>
          <a:xfrm>
            <a:off x="333541" y="1542813"/>
            <a:ext cx="11379083" cy="5216813"/>
          </a:xfrm>
          <a:prstGeom prst="rect">
            <a:avLst/>
          </a:prstGeom>
        </p:spPr>
        <p:txBody>
          <a:bodyPr wrap="square">
            <a:spAutoFit/>
          </a:bodyPr>
          <a:lstStyle/>
          <a:p>
            <a:pPr>
              <a:lnSpc>
                <a:spcPct val="150000"/>
              </a:lnSpc>
            </a:pPr>
            <a:r>
              <a:rPr lang="ja-JP" altLang="en-US" sz="3200" b="1" dirty="0">
                <a:solidFill>
                  <a:srgbClr val="000000"/>
                </a:solidFill>
                <a:latin typeface="メイリオ" panose="020B0604030504040204" pitchFamily="50" charset="-128"/>
                <a:ea typeface="メイリオ" panose="020B0604030504040204" pitchFamily="50" charset="-128"/>
              </a:rPr>
              <a:t>基礎知識</a:t>
            </a:r>
            <a:endParaRPr lang="en-US" altLang="ja-JP" sz="3200" b="1" dirty="0">
              <a:solidFill>
                <a:srgbClr val="000000"/>
              </a:solidFill>
              <a:latin typeface="メイリオ" panose="020B0604030504040204" pitchFamily="50" charset="-128"/>
              <a:ea typeface="メイリオ" panose="020B0604030504040204" pitchFamily="50" charset="-128"/>
            </a:endParaRPr>
          </a:p>
          <a:p>
            <a:pPr>
              <a:lnSpc>
                <a:spcPct val="150000"/>
              </a:lnSpc>
            </a:pPr>
            <a:r>
              <a:rPr lang="en-US" altLang="ja-JP" sz="2400" dirty="0">
                <a:solidFill>
                  <a:srgbClr val="000000"/>
                </a:solidFill>
                <a:latin typeface="メイリオ" panose="020B0604030504040204" pitchFamily="50" charset="-128"/>
                <a:ea typeface="メイリオ" panose="020B0604030504040204" pitchFamily="50" charset="-128"/>
              </a:rPr>
              <a:t>	</a:t>
            </a:r>
            <a:r>
              <a:rPr lang="ja-JP" altLang="en-US" sz="2400" dirty="0">
                <a:solidFill>
                  <a:srgbClr val="000000"/>
                </a:solidFill>
                <a:latin typeface="メイリオ" panose="020B0604030504040204" pitchFamily="50" charset="-128"/>
                <a:ea typeface="メイリオ" panose="020B0604030504040204" pitchFamily="50" charset="-128"/>
              </a:rPr>
              <a:t>・口腔機能は、筋肉や骨と同様に</a:t>
            </a:r>
            <a:endParaRPr lang="en-US" altLang="ja-JP" sz="2400" dirty="0">
              <a:solidFill>
                <a:srgbClr val="000000"/>
              </a:solidFill>
              <a:latin typeface="メイリオ" panose="020B0604030504040204" pitchFamily="50" charset="-128"/>
              <a:ea typeface="メイリオ" panose="020B0604030504040204" pitchFamily="50" charset="-128"/>
            </a:endParaRPr>
          </a:p>
          <a:p>
            <a:pPr>
              <a:lnSpc>
                <a:spcPct val="150000"/>
              </a:lnSpc>
            </a:pPr>
            <a:r>
              <a:rPr lang="en-US" altLang="ja-JP" sz="2400" b="1" dirty="0">
                <a:solidFill>
                  <a:srgbClr val="000000"/>
                </a:solidFill>
                <a:latin typeface="メイリオ" panose="020B0604030504040204" pitchFamily="50" charset="-128"/>
                <a:ea typeface="メイリオ" panose="020B0604030504040204" pitchFamily="50" charset="-128"/>
              </a:rPr>
              <a:t>	</a:t>
            </a:r>
            <a:r>
              <a:rPr lang="ja-JP" altLang="en-US" sz="2400" b="1" dirty="0">
                <a:solidFill>
                  <a:srgbClr val="000000"/>
                </a:solidFill>
                <a:latin typeface="メイリオ" panose="020B0604030504040204" pitchFamily="50" charset="-128"/>
                <a:ea typeface="メイリオ" panose="020B0604030504040204" pitchFamily="50" charset="-128"/>
              </a:rPr>
              <a:t>　加齢とともに「衰えて」</a:t>
            </a:r>
            <a:r>
              <a:rPr lang="ja-JP" altLang="en-US" sz="2400" dirty="0">
                <a:solidFill>
                  <a:srgbClr val="000000"/>
                </a:solidFill>
                <a:latin typeface="メイリオ" panose="020B0604030504040204" pitchFamily="50" charset="-128"/>
                <a:ea typeface="メイリオ" panose="020B0604030504040204" pitchFamily="50" charset="-128"/>
              </a:rPr>
              <a:t>いきます。</a:t>
            </a:r>
            <a:endParaRPr lang="en-US" altLang="ja-JP" sz="2400" dirty="0">
              <a:solidFill>
                <a:srgbClr val="000000"/>
              </a:solidFill>
              <a:latin typeface="メイリオ" panose="020B0604030504040204" pitchFamily="50" charset="-128"/>
              <a:ea typeface="メイリオ" panose="020B0604030504040204" pitchFamily="50" charset="-128"/>
            </a:endParaRPr>
          </a:p>
          <a:p>
            <a:pPr>
              <a:lnSpc>
                <a:spcPct val="150000"/>
              </a:lnSpc>
            </a:pPr>
            <a:r>
              <a:rPr lang="en-US" altLang="ja-JP" sz="2400" dirty="0">
                <a:solidFill>
                  <a:srgbClr val="000000"/>
                </a:solidFill>
                <a:latin typeface="メイリオ" panose="020B0604030504040204" pitchFamily="50" charset="-128"/>
                <a:ea typeface="メイリオ" panose="020B0604030504040204" pitchFamily="50" charset="-128"/>
              </a:rPr>
              <a:t>	</a:t>
            </a:r>
            <a:r>
              <a:rPr lang="ja-JP" altLang="en-US" sz="2400" dirty="0">
                <a:solidFill>
                  <a:srgbClr val="000000"/>
                </a:solidFill>
                <a:latin typeface="メイリオ" panose="020B0604030504040204" pitchFamily="50" charset="-128"/>
                <a:ea typeface="メイリオ" panose="020B0604030504040204" pitchFamily="50" charset="-128"/>
              </a:rPr>
              <a:t>・</a:t>
            </a:r>
            <a:r>
              <a:rPr lang="ja-JP" altLang="en-US" sz="2400" b="1" dirty="0">
                <a:solidFill>
                  <a:srgbClr val="000000"/>
                </a:solidFill>
                <a:latin typeface="メイリオ" panose="020B0604030504040204" pitchFamily="50" charset="-128"/>
                <a:ea typeface="メイリオ" panose="020B0604030504040204" pitchFamily="50" charset="-128"/>
              </a:rPr>
              <a:t>噛みにくい、むせる、口の中が渇く</a:t>
            </a:r>
            <a:r>
              <a:rPr lang="ja-JP" altLang="en-US" sz="2400" dirty="0">
                <a:solidFill>
                  <a:srgbClr val="000000"/>
                </a:solidFill>
                <a:latin typeface="メイリオ" panose="020B0604030504040204" pitchFamily="50" charset="-128"/>
                <a:ea typeface="メイリオ" panose="020B0604030504040204" pitchFamily="50" charset="-128"/>
              </a:rPr>
              <a:t>と</a:t>
            </a:r>
            <a:endParaRPr lang="en-US" altLang="ja-JP" sz="2400" dirty="0">
              <a:solidFill>
                <a:srgbClr val="000000"/>
              </a:solidFill>
              <a:latin typeface="メイリオ" panose="020B0604030504040204" pitchFamily="50" charset="-128"/>
              <a:ea typeface="メイリオ" panose="020B0604030504040204" pitchFamily="50" charset="-128"/>
            </a:endParaRPr>
          </a:p>
          <a:p>
            <a:pPr>
              <a:lnSpc>
                <a:spcPct val="150000"/>
              </a:lnSpc>
            </a:pPr>
            <a:r>
              <a:rPr lang="en-US" altLang="ja-JP" sz="2400" dirty="0">
                <a:solidFill>
                  <a:srgbClr val="000000"/>
                </a:solidFill>
                <a:latin typeface="メイリオ" panose="020B0604030504040204" pitchFamily="50" charset="-128"/>
                <a:ea typeface="メイリオ" panose="020B0604030504040204" pitchFamily="50" charset="-128"/>
              </a:rPr>
              <a:t>	</a:t>
            </a:r>
            <a:r>
              <a:rPr lang="ja-JP" altLang="en-US" sz="2400" dirty="0">
                <a:solidFill>
                  <a:srgbClr val="000000"/>
                </a:solidFill>
                <a:latin typeface="メイリオ" panose="020B0604030504040204" pitchFamily="50" charset="-128"/>
                <a:ea typeface="メイリオ" panose="020B0604030504040204" pitchFamily="50" charset="-128"/>
              </a:rPr>
              <a:t>　いった症状は、口腔機能の低下している状態であり、放っておくと</a:t>
            </a:r>
            <a:endParaRPr lang="en-US" altLang="ja-JP" sz="2400" dirty="0">
              <a:solidFill>
                <a:srgbClr val="000000"/>
              </a:solidFill>
              <a:latin typeface="メイリオ" panose="020B0604030504040204" pitchFamily="50" charset="-128"/>
              <a:ea typeface="メイリオ" panose="020B0604030504040204" pitchFamily="50" charset="-128"/>
            </a:endParaRPr>
          </a:p>
          <a:p>
            <a:pPr>
              <a:lnSpc>
                <a:spcPct val="150000"/>
              </a:lnSpc>
            </a:pPr>
            <a:r>
              <a:rPr lang="en-US" altLang="ja-JP" sz="2400" b="1" dirty="0">
                <a:solidFill>
                  <a:srgbClr val="000000"/>
                </a:solidFill>
                <a:latin typeface="メイリオ" panose="020B0604030504040204" pitchFamily="50" charset="-128"/>
                <a:ea typeface="メイリオ" panose="020B0604030504040204" pitchFamily="50" charset="-128"/>
              </a:rPr>
              <a:t>	</a:t>
            </a:r>
            <a:r>
              <a:rPr lang="ja-JP" altLang="en-US" sz="2400" b="1" dirty="0">
                <a:solidFill>
                  <a:srgbClr val="000000"/>
                </a:solidFill>
                <a:latin typeface="メイリオ" panose="020B0604030504040204" pitchFamily="50" charset="-128"/>
                <a:ea typeface="メイリオ" panose="020B0604030504040204" pitchFamily="50" charset="-128"/>
              </a:rPr>
              <a:t>　肺炎や栄養の欠乏、身体の力が衰える</a:t>
            </a:r>
            <a:r>
              <a:rPr lang="ja-JP" altLang="en-US" sz="2400" dirty="0">
                <a:solidFill>
                  <a:srgbClr val="000000"/>
                </a:solidFill>
                <a:latin typeface="メイリオ" panose="020B0604030504040204" pitchFamily="50" charset="-128"/>
                <a:ea typeface="メイリオ" panose="020B0604030504040204" pitchFamily="50" charset="-128"/>
              </a:rPr>
              <a:t>といったことにつながっていくことが</a:t>
            </a:r>
            <a:r>
              <a:rPr lang="en-US" altLang="ja-JP" sz="2400" dirty="0">
                <a:solidFill>
                  <a:srgbClr val="000000"/>
                </a:solidFill>
                <a:latin typeface="メイリオ" panose="020B0604030504040204" pitchFamily="50" charset="-128"/>
                <a:ea typeface="メイリオ" panose="020B0604030504040204" pitchFamily="50" charset="-128"/>
              </a:rPr>
              <a:t>	</a:t>
            </a:r>
            <a:r>
              <a:rPr lang="ja-JP" altLang="en-US" sz="2400" dirty="0">
                <a:solidFill>
                  <a:srgbClr val="000000"/>
                </a:solidFill>
                <a:latin typeface="メイリオ" panose="020B0604030504040204" pitchFamily="50" charset="-128"/>
                <a:ea typeface="メイリオ" panose="020B0604030504040204" pitchFamily="50" charset="-128"/>
              </a:rPr>
              <a:t>　わかってきました。</a:t>
            </a:r>
            <a:endParaRPr lang="en-US" altLang="ja-JP" sz="2400" dirty="0">
              <a:solidFill>
                <a:srgbClr val="000000"/>
              </a:solidFill>
              <a:latin typeface="メイリオ" panose="020B0604030504040204" pitchFamily="50" charset="-128"/>
              <a:ea typeface="メイリオ" panose="020B0604030504040204" pitchFamily="50" charset="-128"/>
            </a:endParaRPr>
          </a:p>
          <a:p>
            <a:pPr>
              <a:lnSpc>
                <a:spcPct val="150000"/>
              </a:lnSpc>
            </a:pPr>
            <a:r>
              <a:rPr lang="en-US" altLang="ja-JP" sz="2400" dirty="0">
                <a:solidFill>
                  <a:srgbClr val="000000"/>
                </a:solidFill>
                <a:latin typeface="メイリオ" panose="020B0604030504040204" pitchFamily="50" charset="-128"/>
                <a:ea typeface="メイリオ" panose="020B0604030504040204" pitchFamily="50" charset="-128"/>
              </a:rPr>
              <a:t>	</a:t>
            </a:r>
            <a:r>
              <a:rPr lang="ja-JP" altLang="en-US" sz="2400" dirty="0">
                <a:solidFill>
                  <a:srgbClr val="000000"/>
                </a:solidFill>
                <a:latin typeface="メイリオ" panose="020B0604030504040204" pitchFamily="50" charset="-128"/>
                <a:ea typeface="メイリオ" panose="020B0604030504040204" pitchFamily="50" charset="-128"/>
              </a:rPr>
              <a:t>・食べること以外にも、</a:t>
            </a:r>
            <a:r>
              <a:rPr lang="ja-JP" altLang="en-US" sz="2400" b="1" dirty="0">
                <a:solidFill>
                  <a:srgbClr val="000000"/>
                </a:solidFill>
                <a:latin typeface="メイリオ" panose="020B0604030504040204" pitchFamily="50" charset="-128"/>
                <a:ea typeface="メイリオ" panose="020B0604030504040204" pitchFamily="50" charset="-128"/>
              </a:rPr>
              <a:t>話しづらい、食事が美味しくない</a:t>
            </a:r>
            <a:r>
              <a:rPr lang="ja-JP" altLang="en-US" sz="2400">
                <a:solidFill>
                  <a:srgbClr val="000000"/>
                </a:solidFill>
                <a:latin typeface="メイリオ" panose="020B0604030504040204" pitchFamily="50" charset="-128"/>
                <a:ea typeface="メイリオ" panose="020B0604030504040204" pitchFamily="50" charset="-128"/>
              </a:rPr>
              <a:t>など、</a:t>
            </a:r>
            <a:r>
              <a:rPr lang="ja-JP" altLang="en-US" sz="2400" b="1">
                <a:solidFill>
                  <a:srgbClr val="000000"/>
                </a:solidFill>
                <a:latin typeface="メイリオ" panose="020B0604030504040204" pitchFamily="50" charset="-128"/>
                <a:ea typeface="メイリオ" panose="020B0604030504040204" pitchFamily="50" charset="-128"/>
              </a:rPr>
              <a:t>普段</a:t>
            </a:r>
            <a:r>
              <a:rPr lang="ja-JP" altLang="en-US" sz="2400" b="1" dirty="0">
                <a:solidFill>
                  <a:srgbClr val="000000"/>
                </a:solidFill>
                <a:latin typeface="メイリオ" panose="020B0604030504040204" pitchFamily="50" charset="-128"/>
                <a:ea typeface="メイリオ" panose="020B0604030504040204" pitchFamily="50" charset="-128"/>
              </a:rPr>
              <a:t>の生活へ</a:t>
            </a:r>
            <a:r>
              <a:rPr lang="en-US" altLang="ja-JP" sz="2400" b="1" dirty="0">
                <a:solidFill>
                  <a:srgbClr val="000000"/>
                </a:solidFill>
                <a:latin typeface="メイリオ" panose="020B0604030504040204" pitchFamily="50" charset="-128"/>
                <a:ea typeface="メイリオ" panose="020B0604030504040204" pitchFamily="50" charset="-128"/>
              </a:rPr>
              <a:t>	</a:t>
            </a:r>
            <a:r>
              <a:rPr lang="ja-JP" altLang="en-US" sz="2400" b="1" dirty="0">
                <a:solidFill>
                  <a:srgbClr val="000000"/>
                </a:solidFill>
                <a:latin typeface="メイリオ" panose="020B0604030504040204" pitchFamily="50" charset="-128"/>
                <a:ea typeface="メイリオ" panose="020B0604030504040204" pitchFamily="50" charset="-128"/>
              </a:rPr>
              <a:t>　の支障</a:t>
            </a:r>
            <a:r>
              <a:rPr lang="ja-JP" altLang="en-US" sz="2400" dirty="0">
                <a:solidFill>
                  <a:srgbClr val="000000"/>
                </a:solidFill>
                <a:latin typeface="メイリオ" panose="020B0604030504040204" pitchFamily="50" charset="-128"/>
                <a:ea typeface="メイリオ" panose="020B0604030504040204" pitchFamily="50" charset="-128"/>
              </a:rPr>
              <a:t>も心配されます。</a:t>
            </a:r>
            <a:endParaRPr lang="en-US" altLang="ja-JP" sz="2400" dirty="0">
              <a:solidFill>
                <a:srgbClr val="000000"/>
              </a:solidFill>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FD6781B8-78B7-BB49-891F-2E1DFF38E363}"/>
              </a:ext>
            </a:extLst>
          </p:cNvPr>
          <p:cNvSpPr/>
          <p:nvPr/>
        </p:nvSpPr>
        <p:spPr>
          <a:xfrm>
            <a:off x="7770139" y="1844824"/>
            <a:ext cx="4034267" cy="1384995"/>
          </a:xfrm>
          <a:prstGeom prst="rect">
            <a:avLst/>
          </a:prstGeom>
        </p:spPr>
        <p:txBody>
          <a:bodyPr wrap="square">
            <a:spAutoFit/>
          </a:bodyPr>
          <a:lstStyle/>
          <a:p>
            <a:r>
              <a:rPr lang="ja-JP" altLang="en-US" sz="2400" b="1" dirty="0">
                <a:solidFill>
                  <a:srgbClr val="461DF3"/>
                </a:solidFill>
                <a:latin typeface="メイリオ" panose="020B0604030504040204" pitchFamily="50" charset="-128"/>
                <a:ea typeface="メイリオ" panose="020B0604030504040204" pitchFamily="50" charset="-128"/>
              </a:rPr>
              <a:t>口腔の</a:t>
            </a:r>
            <a:r>
              <a:rPr lang="en-US" altLang="ja-JP" sz="2400" b="1" dirty="0">
                <a:solidFill>
                  <a:srgbClr val="461DF3"/>
                </a:solidFill>
                <a:latin typeface="メイリオ" panose="020B0604030504040204" pitchFamily="50" charset="-128"/>
                <a:ea typeface="メイリオ" panose="020B0604030504040204" pitchFamily="50" charset="-128"/>
              </a:rPr>
              <a:t>3</a:t>
            </a:r>
            <a:r>
              <a:rPr lang="ja-JP" altLang="en-US" sz="2400" b="1" dirty="0">
                <a:solidFill>
                  <a:srgbClr val="461DF3"/>
                </a:solidFill>
                <a:latin typeface="メイリオ" panose="020B0604030504040204" pitchFamily="50" charset="-128"/>
                <a:ea typeface="メイリオ" panose="020B0604030504040204" pitchFamily="50" charset="-128"/>
              </a:rPr>
              <a:t>大機能</a:t>
            </a:r>
            <a:endParaRPr lang="en-US" altLang="ja-JP" sz="2400" b="1" dirty="0">
              <a:solidFill>
                <a:srgbClr val="461DF3"/>
              </a:solidFill>
              <a:latin typeface="メイリオ" panose="020B0604030504040204" pitchFamily="50" charset="-128"/>
              <a:ea typeface="メイリオ" panose="020B0604030504040204" pitchFamily="50" charset="-128"/>
            </a:endParaRPr>
          </a:p>
          <a:p>
            <a:r>
              <a:rPr lang="ja-JP" altLang="en-US" sz="2000" dirty="0">
                <a:solidFill>
                  <a:srgbClr val="461DF3"/>
                </a:solidFill>
                <a:latin typeface="メイリオ" panose="020B0604030504040204" pitchFamily="50" charset="-128"/>
                <a:ea typeface="メイリオ" panose="020B0604030504040204" pitchFamily="50" charset="-128"/>
              </a:rPr>
              <a:t>・摂食嚥下（食べる・飲み込む）</a:t>
            </a:r>
            <a:endParaRPr lang="en-US" altLang="ja-JP" sz="2000" dirty="0">
              <a:solidFill>
                <a:srgbClr val="461DF3"/>
              </a:solidFill>
              <a:latin typeface="メイリオ" panose="020B0604030504040204" pitchFamily="50" charset="-128"/>
              <a:ea typeface="メイリオ" panose="020B0604030504040204" pitchFamily="50" charset="-128"/>
            </a:endParaRPr>
          </a:p>
          <a:p>
            <a:r>
              <a:rPr lang="ja-JP" altLang="en-US" sz="2000" dirty="0">
                <a:solidFill>
                  <a:srgbClr val="461DF3"/>
                </a:solidFill>
                <a:latin typeface="メイリオ" panose="020B0604030504040204" pitchFamily="50" charset="-128"/>
                <a:ea typeface="メイリオ" panose="020B0604030504040204" pitchFamily="50" charset="-128"/>
              </a:rPr>
              <a:t>・構音（話す）</a:t>
            </a:r>
            <a:endParaRPr lang="en-US" altLang="ja-JP" sz="2000" dirty="0">
              <a:solidFill>
                <a:srgbClr val="461DF3"/>
              </a:solidFill>
              <a:latin typeface="メイリオ" panose="020B0604030504040204" pitchFamily="50" charset="-128"/>
              <a:ea typeface="メイリオ" panose="020B0604030504040204" pitchFamily="50" charset="-128"/>
            </a:endParaRPr>
          </a:p>
          <a:p>
            <a:r>
              <a:rPr lang="ja-JP" altLang="en-US" sz="2000" dirty="0">
                <a:solidFill>
                  <a:srgbClr val="461DF3"/>
                </a:solidFill>
                <a:latin typeface="メイリオ" panose="020B0604030504040204" pitchFamily="50" charset="-128"/>
                <a:ea typeface="メイリオ" panose="020B0604030504040204" pitchFamily="50" charset="-128"/>
              </a:rPr>
              <a:t>・呼吸（息をする）</a:t>
            </a:r>
            <a:endParaRPr lang="ja-JP" altLang="en-US" sz="2000" dirty="0">
              <a:solidFill>
                <a:srgbClr val="461DF3"/>
              </a:solidFill>
            </a:endParaRPr>
          </a:p>
        </p:txBody>
      </p:sp>
      <p:pic>
        <p:nvPicPr>
          <p:cNvPr id="5" name="3（生活における口腔機能向上への取り組み）.mp3" descr="3（生活における口腔機能向上への取り組み）.mp3">
            <a:hlinkClick r:id="" action="ppaction://media"/>
            <a:extLst>
              <a:ext uri="{FF2B5EF4-FFF2-40B4-BE49-F238E27FC236}">
                <a16:creationId xmlns:a16="http://schemas.microsoft.com/office/drawing/2014/main" id="{2F287BE4-331E-0345-BA8D-1EAE928114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84421" y="98374"/>
            <a:ext cx="360000" cy="360000"/>
          </a:xfrm>
          <a:prstGeom prst="rect">
            <a:avLst/>
          </a:prstGeom>
        </p:spPr>
      </p:pic>
      <p:sp>
        <p:nvSpPr>
          <p:cNvPr id="12" name="正方形/長方形 11">
            <a:extLst>
              <a:ext uri="{FF2B5EF4-FFF2-40B4-BE49-F238E27FC236}">
                <a16:creationId xmlns:a16="http://schemas.microsoft.com/office/drawing/2014/main" id="{B1E29CF7-CC60-9D4C-9E58-BE17AC16D6CA}"/>
              </a:ext>
            </a:extLst>
          </p:cNvPr>
          <p:cNvSpPr/>
          <p:nvPr/>
        </p:nvSpPr>
        <p:spPr>
          <a:xfrm>
            <a:off x="8212251" y="6572054"/>
            <a:ext cx="1449436" cy="215444"/>
          </a:xfrm>
          <a:prstGeom prst="rect">
            <a:avLst/>
          </a:prstGeom>
        </p:spPr>
        <p:txBody>
          <a:bodyPr wrap="none">
            <a:spAutoFit/>
          </a:bodyPr>
          <a:lstStyle/>
          <a:p>
            <a:r>
              <a:rPr lang="en" altLang="ja-JP" sz="800" dirty="0">
                <a:solidFill>
                  <a:srgbClr val="FF7B7B"/>
                </a:solidFill>
                <a:latin typeface="Meiryo" panose="020B0604030504040204" pitchFamily="34" charset="-128"/>
                <a:ea typeface="Meiryo" panose="020B0604030504040204" pitchFamily="34" charset="-128"/>
                <a:hlinkClick r:id="rId8"/>
              </a:rPr>
              <a:t>Created By ondoku3.com</a:t>
            </a:r>
            <a:endParaRPr lang="ja-JP" altLang="en-US" sz="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43286984"/>
      </p:ext>
    </p:extLst>
  </p:cSld>
  <p:clrMapOvr>
    <a:masterClrMapping/>
  </p:clrMapOvr>
  <mc:AlternateContent xmlns:mc="http://schemas.openxmlformats.org/markup-compatibility/2006" xmlns:p14="http://schemas.microsoft.com/office/powerpoint/2010/main">
    <mc:Choice Requires="p14">
      <p:transition spd="slow" p14:dur="2000" advTm="37708"/>
    </mc:Choice>
    <mc:Fallback xmlns="">
      <p:transition spd="slow" advTm="37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4" objId="5"/>
        <p14:stopEvt time="37384"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a:extLst>
              <a:ext uri="{FF2B5EF4-FFF2-40B4-BE49-F238E27FC236}">
                <a16:creationId xmlns:a16="http://schemas.microsoft.com/office/drawing/2014/main" id="{47976AA1-2D1D-5A44-893A-7839469D5153}"/>
              </a:ext>
            </a:extLst>
          </p:cNvPr>
          <p:cNvSpPr/>
          <p:nvPr/>
        </p:nvSpPr>
        <p:spPr>
          <a:xfrm>
            <a:off x="175477" y="5286016"/>
            <a:ext cx="3973462" cy="504056"/>
          </a:xfrm>
          <a:prstGeom prst="roundRect">
            <a:avLst>
              <a:gd name="adj" fmla="val 37871"/>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a:extLst>
              <a:ext uri="{FF2B5EF4-FFF2-40B4-BE49-F238E27FC236}">
                <a16:creationId xmlns:a16="http://schemas.microsoft.com/office/drawing/2014/main" id="{51F860D3-7D46-A34B-AAB8-00ABDBA72E84}"/>
              </a:ext>
            </a:extLst>
          </p:cNvPr>
          <p:cNvSpPr/>
          <p:nvPr/>
        </p:nvSpPr>
        <p:spPr>
          <a:xfrm>
            <a:off x="134080" y="3861048"/>
            <a:ext cx="3616258" cy="504056"/>
          </a:xfrm>
          <a:prstGeom prst="roundRect">
            <a:avLst>
              <a:gd name="adj" fmla="val 37871"/>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a:extLst>
              <a:ext uri="{FF2B5EF4-FFF2-40B4-BE49-F238E27FC236}">
                <a16:creationId xmlns:a16="http://schemas.microsoft.com/office/drawing/2014/main" id="{7394B678-0910-4D45-8AA8-0550B28DB2CA}"/>
              </a:ext>
            </a:extLst>
          </p:cNvPr>
          <p:cNvSpPr/>
          <p:nvPr/>
        </p:nvSpPr>
        <p:spPr>
          <a:xfrm>
            <a:off x="137808" y="1538264"/>
            <a:ext cx="3616258" cy="504056"/>
          </a:xfrm>
          <a:prstGeom prst="roundRect">
            <a:avLst>
              <a:gd name="adj" fmla="val 37871"/>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日頃から気をつけたいお口の中</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a:solidFill>
                  <a:srgbClr val="7030A0"/>
                </a:solidFill>
                <a:latin typeface="メイリオ" panose="020B0604030504040204" pitchFamily="50" charset="-128"/>
                <a:ea typeface="メイリオ" panose="020B0604030504040204" pitchFamily="50" charset="-128"/>
              </a:rPr>
              <a:t>口腔機能向上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0D05EE21-FB25-414A-BC1D-1EDE7878F557}"/>
              </a:ext>
            </a:extLst>
          </p:cNvPr>
          <p:cNvSpPr/>
          <p:nvPr/>
        </p:nvSpPr>
        <p:spPr>
          <a:xfrm>
            <a:off x="10873952" y="4850689"/>
            <a:ext cx="432204" cy="436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795C3739-95DE-CF42-87B6-F620A19026A9}"/>
              </a:ext>
            </a:extLst>
          </p:cNvPr>
          <p:cNvSpPr/>
          <p:nvPr/>
        </p:nvSpPr>
        <p:spPr>
          <a:xfrm>
            <a:off x="5473074" y="1878205"/>
            <a:ext cx="415498" cy="369332"/>
          </a:xfrm>
          <a:prstGeom prst="rect">
            <a:avLst/>
          </a:prstGeom>
        </p:spPr>
        <p:txBody>
          <a:bodyPr wrap="none">
            <a:spAutoFit/>
          </a:bodyPr>
          <a:lstStyle/>
          <a:p>
            <a:r>
              <a:rPr kumimoji="1" lang="ja-JP" altLang="en-US">
                <a:solidFill>
                  <a:schemeClr val="bg1"/>
                </a:solidFill>
                <a:latin typeface="Meiryo" panose="020B0604030504040204" pitchFamily="34" charset="-128"/>
                <a:ea typeface="Meiryo" panose="020B0604030504040204" pitchFamily="34" charset="-128"/>
              </a:rPr>
              <a:t>！</a:t>
            </a:r>
            <a:endParaRPr lang="ja-JP" altLang="en-US">
              <a:solidFill>
                <a:schemeClr val="bg1"/>
              </a:solidFill>
            </a:endParaRPr>
          </a:p>
        </p:txBody>
      </p:sp>
      <p:sp>
        <p:nvSpPr>
          <p:cNvPr id="21" name="雲形吹き出し 20">
            <a:extLst>
              <a:ext uri="{FF2B5EF4-FFF2-40B4-BE49-F238E27FC236}">
                <a16:creationId xmlns:a16="http://schemas.microsoft.com/office/drawing/2014/main" id="{03A0219F-189F-D146-ACF7-4921A477CF3C}"/>
              </a:ext>
            </a:extLst>
          </p:cNvPr>
          <p:cNvSpPr/>
          <p:nvPr/>
        </p:nvSpPr>
        <p:spPr>
          <a:xfrm>
            <a:off x="8563019" y="1566314"/>
            <a:ext cx="3416320" cy="1278327"/>
          </a:xfrm>
          <a:prstGeom prst="cloudCallout">
            <a:avLst>
              <a:gd name="adj1" fmla="val -66978"/>
              <a:gd name="adj2" fmla="val 3518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765FCA49-0BCA-8A45-96C6-A3530154F6FA}"/>
              </a:ext>
            </a:extLst>
          </p:cNvPr>
          <p:cNvSpPr/>
          <p:nvPr/>
        </p:nvSpPr>
        <p:spPr>
          <a:xfrm>
            <a:off x="8955471" y="1826029"/>
            <a:ext cx="2852063" cy="830997"/>
          </a:xfrm>
          <a:prstGeom prst="rect">
            <a:avLst/>
          </a:prstGeom>
        </p:spPr>
        <p:txBody>
          <a:bodyPr wrap="none">
            <a:spAutoFit/>
          </a:bodyPr>
          <a:lstStyle/>
          <a:p>
            <a:r>
              <a:rPr kumimoji="1" lang="ja-JP" altLang="en-US" sz="1600" dirty="0">
                <a:solidFill>
                  <a:srgbClr val="461DF3"/>
                </a:solidFill>
                <a:latin typeface="Meiryo" panose="020B0604030504040204" pitchFamily="34" charset="-128"/>
                <a:ea typeface="Meiryo" panose="020B0604030504040204" pitchFamily="34" charset="-128"/>
              </a:rPr>
              <a:t>口の中には良い菌だけでなく</a:t>
            </a:r>
            <a:endParaRPr kumimoji="1" lang="en-US" altLang="ja-JP" sz="1600" dirty="0">
              <a:solidFill>
                <a:srgbClr val="461DF3"/>
              </a:solidFill>
              <a:latin typeface="Meiryo" panose="020B0604030504040204" pitchFamily="34" charset="-128"/>
              <a:ea typeface="Meiryo" panose="020B0604030504040204" pitchFamily="34" charset="-128"/>
            </a:endParaRPr>
          </a:p>
          <a:p>
            <a:r>
              <a:rPr kumimoji="1" lang="ja-JP" altLang="en-US" sz="1600" dirty="0">
                <a:solidFill>
                  <a:srgbClr val="461DF3"/>
                </a:solidFill>
                <a:latin typeface="Meiryo" panose="020B0604030504040204" pitchFamily="34" charset="-128"/>
                <a:ea typeface="Meiryo" panose="020B0604030504040204" pitchFamily="34" charset="-128"/>
              </a:rPr>
              <a:t>体にとって悪い影響を及ぼす</a:t>
            </a:r>
            <a:endParaRPr kumimoji="1" lang="en-US" altLang="ja-JP" sz="1600" dirty="0">
              <a:solidFill>
                <a:srgbClr val="461DF3"/>
              </a:solidFill>
              <a:latin typeface="Meiryo" panose="020B0604030504040204" pitchFamily="34" charset="-128"/>
              <a:ea typeface="Meiryo" panose="020B0604030504040204" pitchFamily="34" charset="-128"/>
            </a:endParaRPr>
          </a:p>
          <a:p>
            <a:r>
              <a:rPr kumimoji="1" lang="ja-JP" altLang="en-US" sz="1600" dirty="0">
                <a:solidFill>
                  <a:srgbClr val="461DF3"/>
                </a:solidFill>
                <a:latin typeface="Meiryo" panose="020B0604030504040204" pitchFamily="34" charset="-128"/>
                <a:ea typeface="Meiryo" panose="020B0604030504040204" pitchFamily="34" charset="-128"/>
              </a:rPr>
              <a:t>菌もたくさんいます</a:t>
            </a:r>
            <a:endParaRPr lang="ja-JP" altLang="en-US" sz="1600" dirty="0">
              <a:solidFill>
                <a:srgbClr val="461DF3"/>
              </a:solidFill>
            </a:endParaRPr>
          </a:p>
        </p:txBody>
      </p:sp>
      <p:sp>
        <p:nvSpPr>
          <p:cNvPr id="27" name="角丸四角形 26">
            <a:extLst>
              <a:ext uri="{FF2B5EF4-FFF2-40B4-BE49-F238E27FC236}">
                <a16:creationId xmlns:a16="http://schemas.microsoft.com/office/drawing/2014/main" id="{E6444EEE-2C21-1B4A-96B4-0FD4BC3220CB}"/>
              </a:ext>
            </a:extLst>
          </p:cNvPr>
          <p:cNvSpPr/>
          <p:nvPr/>
        </p:nvSpPr>
        <p:spPr>
          <a:xfrm>
            <a:off x="335360" y="2170323"/>
            <a:ext cx="1296143" cy="382456"/>
          </a:xfrm>
          <a:prstGeom prst="roundRect">
            <a:avLst/>
          </a:prstGeom>
          <a:solidFill>
            <a:srgbClr val="FAB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むし歯</a:t>
            </a:r>
          </a:p>
        </p:txBody>
      </p:sp>
      <p:sp>
        <p:nvSpPr>
          <p:cNvPr id="28" name="角丸四角形 27">
            <a:extLst>
              <a:ext uri="{FF2B5EF4-FFF2-40B4-BE49-F238E27FC236}">
                <a16:creationId xmlns:a16="http://schemas.microsoft.com/office/drawing/2014/main" id="{095AB06D-1C1C-2D47-9E1B-EA4B86EDCB5F}"/>
              </a:ext>
            </a:extLst>
          </p:cNvPr>
          <p:cNvSpPr/>
          <p:nvPr/>
        </p:nvSpPr>
        <p:spPr>
          <a:xfrm>
            <a:off x="335360" y="2615663"/>
            <a:ext cx="1296143" cy="353158"/>
          </a:xfrm>
          <a:prstGeom prst="roundRect">
            <a:avLst/>
          </a:prstGeom>
          <a:solidFill>
            <a:srgbClr val="FAB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歯周病</a:t>
            </a:r>
          </a:p>
        </p:txBody>
      </p:sp>
      <p:sp>
        <p:nvSpPr>
          <p:cNvPr id="29" name="角丸四角形 28">
            <a:extLst>
              <a:ext uri="{FF2B5EF4-FFF2-40B4-BE49-F238E27FC236}">
                <a16:creationId xmlns:a16="http://schemas.microsoft.com/office/drawing/2014/main" id="{650C3F71-F99A-5149-BACB-EAE218F815A2}"/>
              </a:ext>
            </a:extLst>
          </p:cNvPr>
          <p:cNvSpPr/>
          <p:nvPr/>
        </p:nvSpPr>
        <p:spPr>
          <a:xfrm>
            <a:off x="335360" y="3031705"/>
            <a:ext cx="1344792" cy="666239"/>
          </a:xfrm>
          <a:prstGeom prst="roundRect">
            <a:avLst/>
          </a:prstGeom>
          <a:solidFill>
            <a:srgbClr val="FAB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気道感染</a:t>
            </a:r>
            <a:endParaRPr kumimoji="1" lang="en-US" altLang="ja-JP" b="1" dirty="0">
              <a:solidFill>
                <a:schemeClr val="tx1"/>
              </a:solidFill>
              <a:latin typeface="メイリオ" panose="020B0604030504040204" pitchFamily="50" charset="-128"/>
              <a:ea typeface="メイリオ" panose="020B0604030504040204" pitchFamily="50" charset="-128"/>
            </a:endParaRPr>
          </a:p>
          <a:p>
            <a:pPr algn="ctr"/>
            <a:r>
              <a:rPr kumimoji="1" lang="ja-JP" altLang="en-US" b="1" dirty="0">
                <a:solidFill>
                  <a:schemeClr val="tx1"/>
                </a:solidFill>
                <a:latin typeface="メイリオ" panose="020B0604030504040204" pitchFamily="50" charset="-128"/>
                <a:ea typeface="メイリオ" panose="020B0604030504040204" pitchFamily="50" charset="-128"/>
              </a:rPr>
              <a:t>（肺炎）</a:t>
            </a:r>
          </a:p>
        </p:txBody>
      </p:sp>
      <p:sp>
        <p:nvSpPr>
          <p:cNvPr id="11" name="正方形/長方形 10">
            <a:extLst>
              <a:ext uri="{FF2B5EF4-FFF2-40B4-BE49-F238E27FC236}">
                <a16:creationId xmlns:a16="http://schemas.microsoft.com/office/drawing/2014/main" id="{4B7744C2-74B3-4106-93DE-E2AACCC2DC77}"/>
              </a:ext>
            </a:extLst>
          </p:cNvPr>
          <p:cNvSpPr/>
          <p:nvPr/>
        </p:nvSpPr>
        <p:spPr>
          <a:xfrm>
            <a:off x="1703512" y="2170323"/>
            <a:ext cx="5609228" cy="369332"/>
          </a:xfrm>
          <a:prstGeom prst="rect">
            <a:avLst/>
          </a:prstGeom>
        </p:spPr>
        <p:txBody>
          <a:bodyPr wrap="none">
            <a:spAutoFit/>
          </a:bodyPr>
          <a:lstStyle/>
          <a:p>
            <a:r>
              <a:rPr kumimoji="1" lang="ja-JP" altLang="en-US" dirty="0">
                <a:latin typeface="Meiryo" panose="020B0604030504040204" pitchFamily="34" charset="-128"/>
                <a:ea typeface="Meiryo" panose="020B0604030504040204" pitchFamily="34" charset="-128"/>
              </a:rPr>
              <a:t>放っておくと歯に痛みが出たり、噛めなくなります</a:t>
            </a:r>
            <a:endParaRPr lang="ja-JP" altLang="en-US" dirty="0"/>
          </a:p>
        </p:txBody>
      </p:sp>
      <p:sp>
        <p:nvSpPr>
          <p:cNvPr id="17" name="正方形/長方形 16">
            <a:extLst>
              <a:ext uri="{FF2B5EF4-FFF2-40B4-BE49-F238E27FC236}">
                <a16:creationId xmlns:a16="http://schemas.microsoft.com/office/drawing/2014/main" id="{A4F1DCB6-9511-4069-A4D9-A0E84D463AD0}"/>
              </a:ext>
            </a:extLst>
          </p:cNvPr>
          <p:cNvSpPr/>
          <p:nvPr/>
        </p:nvSpPr>
        <p:spPr>
          <a:xfrm>
            <a:off x="1703512" y="2615663"/>
            <a:ext cx="3877985" cy="369332"/>
          </a:xfrm>
          <a:prstGeom prst="rect">
            <a:avLst/>
          </a:prstGeom>
        </p:spPr>
        <p:txBody>
          <a:bodyPr wrap="none">
            <a:spAutoFit/>
          </a:bodyPr>
          <a:lstStyle/>
          <a:p>
            <a:r>
              <a:rPr kumimoji="1" lang="ja-JP" altLang="en-US" dirty="0">
                <a:latin typeface="Meiryo" panose="020B0604030504040204" pitchFamily="34" charset="-128"/>
                <a:ea typeface="Meiryo" panose="020B0604030504040204" pitchFamily="34" charset="-128"/>
              </a:rPr>
              <a:t>放っておくと歯が抜けてしまいます</a:t>
            </a:r>
            <a:endParaRPr lang="ja-JP" altLang="en-US" dirty="0"/>
          </a:p>
        </p:txBody>
      </p:sp>
      <p:sp>
        <p:nvSpPr>
          <p:cNvPr id="18" name="正方形/長方形 17">
            <a:extLst>
              <a:ext uri="{FF2B5EF4-FFF2-40B4-BE49-F238E27FC236}">
                <a16:creationId xmlns:a16="http://schemas.microsoft.com/office/drawing/2014/main" id="{334BAA1D-09E9-4D53-9788-32A1740C5AA7}"/>
              </a:ext>
            </a:extLst>
          </p:cNvPr>
          <p:cNvSpPr/>
          <p:nvPr/>
        </p:nvSpPr>
        <p:spPr>
          <a:xfrm>
            <a:off x="1703512" y="3031705"/>
            <a:ext cx="7106120" cy="646331"/>
          </a:xfrm>
          <a:prstGeom prst="rect">
            <a:avLst/>
          </a:prstGeom>
        </p:spPr>
        <p:txBody>
          <a:bodyPr wrap="square">
            <a:spAutoFit/>
          </a:bodyPr>
          <a:lstStyle/>
          <a:p>
            <a:r>
              <a:rPr kumimoji="1" lang="ja-JP" altLang="en-US" dirty="0">
                <a:latin typeface="Meiryo" panose="020B0604030504040204" pitchFamily="34" charset="-128"/>
                <a:ea typeface="Meiryo" panose="020B0604030504040204" pitchFamily="34" charset="-128"/>
              </a:rPr>
              <a:t>歳を重ねると免疫力が低下してきます。さらにはインフルエンザを起こしやすくすることが、これまでに調査でわかってきました</a:t>
            </a:r>
            <a:endParaRPr kumimoji="1" lang="en-US" altLang="ja-JP" dirty="0">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EAE48300-B91F-4ED3-BFDF-94C7E4252538}"/>
              </a:ext>
            </a:extLst>
          </p:cNvPr>
          <p:cNvSpPr/>
          <p:nvPr/>
        </p:nvSpPr>
        <p:spPr>
          <a:xfrm>
            <a:off x="293544" y="1606671"/>
            <a:ext cx="3472252" cy="461665"/>
          </a:xfrm>
          <a:prstGeom prst="rect">
            <a:avLst/>
          </a:prstGeom>
        </p:spPr>
        <p:txBody>
          <a:bodyPr wrap="square">
            <a:spAutoFit/>
          </a:bodyPr>
          <a:lstStyle/>
          <a:p>
            <a:r>
              <a:rPr kumimoji="1" lang="ja-JP" altLang="en-US" sz="2400" b="1" i="1" dirty="0">
                <a:latin typeface="Meiryo" panose="020B0604030504040204" pitchFamily="34" charset="-128"/>
                <a:ea typeface="Meiryo" panose="020B0604030504040204" pitchFamily="34" charset="-128"/>
              </a:rPr>
              <a:t>いつも口の中を清潔に</a:t>
            </a:r>
            <a:endParaRPr kumimoji="1" lang="en-US" altLang="ja-JP" sz="2400" b="1" i="1" dirty="0">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140AC8B-BA98-45C3-931A-99773E0FB690}"/>
              </a:ext>
            </a:extLst>
          </p:cNvPr>
          <p:cNvSpPr/>
          <p:nvPr/>
        </p:nvSpPr>
        <p:spPr>
          <a:xfrm>
            <a:off x="293544" y="3917295"/>
            <a:ext cx="3262432" cy="461665"/>
          </a:xfrm>
          <a:prstGeom prst="rect">
            <a:avLst/>
          </a:prstGeom>
        </p:spPr>
        <p:txBody>
          <a:bodyPr wrap="none">
            <a:spAutoFit/>
          </a:bodyPr>
          <a:lstStyle/>
          <a:p>
            <a:r>
              <a:rPr kumimoji="1" lang="ja-JP" altLang="en-US" sz="2400" b="1" i="1" dirty="0">
                <a:latin typeface="Meiryo" panose="020B0604030504040204" pitchFamily="34" charset="-128"/>
                <a:ea typeface="Meiryo" panose="020B0604030504040204" pitchFamily="34" charset="-128"/>
              </a:rPr>
              <a:t>歯周病を進行させない</a:t>
            </a:r>
            <a:endParaRPr lang="ja-JP" altLang="en-US" sz="2400" dirty="0"/>
          </a:p>
        </p:txBody>
      </p:sp>
      <p:sp>
        <p:nvSpPr>
          <p:cNvPr id="26" name="正方形/長方形 25">
            <a:extLst>
              <a:ext uri="{FF2B5EF4-FFF2-40B4-BE49-F238E27FC236}">
                <a16:creationId xmlns:a16="http://schemas.microsoft.com/office/drawing/2014/main" id="{ACFF632C-9C0F-4555-A8D2-6C06F8EF21DD}"/>
              </a:ext>
            </a:extLst>
          </p:cNvPr>
          <p:cNvSpPr/>
          <p:nvPr/>
        </p:nvSpPr>
        <p:spPr>
          <a:xfrm>
            <a:off x="514409" y="4438853"/>
            <a:ext cx="10748325" cy="646331"/>
          </a:xfrm>
          <a:prstGeom prst="rect">
            <a:avLst/>
          </a:prstGeom>
        </p:spPr>
        <p:txBody>
          <a:bodyPr wrap="square">
            <a:spAutoFit/>
          </a:bodyPr>
          <a:lstStyle/>
          <a:p>
            <a:r>
              <a:rPr kumimoji="1" lang="ja-JP" altLang="en-US" u="sng" dirty="0">
                <a:latin typeface="Meiryo" panose="020B0604030504040204" pitchFamily="34" charset="-128"/>
                <a:ea typeface="Meiryo" panose="020B0604030504040204" pitchFamily="34" charset="-128"/>
              </a:rPr>
              <a:t>「たばこを吸う」「血糖コントロールが悪い」「歯磨きをしない」</a:t>
            </a:r>
            <a:r>
              <a:rPr kumimoji="1" lang="ja-JP" altLang="en-US" dirty="0">
                <a:latin typeface="Meiryo" panose="020B0604030504040204" pitchFamily="34" charset="-128"/>
                <a:ea typeface="Meiryo" panose="020B0604030504040204" pitchFamily="34" charset="-128"/>
              </a:rPr>
              <a:t>などは、</a:t>
            </a:r>
            <a:r>
              <a:rPr kumimoji="1" lang="ja-JP" altLang="en-US" b="1" dirty="0">
                <a:latin typeface="Meiryo" panose="020B0604030504040204" pitchFamily="34" charset="-128"/>
                <a:ea typeface="Meiryo" panose="020B0604030504040204" pitchFamily="34" charset="-128"/>
              </a:rPr>
              <a:t>歯周病</a:t>
            </a:r>
            <a:r>
              <a:rPr kumimoji="1" lang="ja-JP" altLang="en-US" dirty="0">
                <a:latin typeface="Meiryo" panose="020B0604030504040204" pitchFamily="34" charset="-128"/>
                <a:ea typeface="Meiryo" panose="020B0604030504040204" pitchFamily="34" charset="-128"/>
              </a:rPr>
              <a:t>を進行させる原因になります。禁煙などの生活</a:t>
            </a:r>
            <a:r>
              <a:rPr kumimoji="1" lang="ja-JP" altLang="en-US">
                <a:latin typeface="Meiryo" panose="020B0604030504040204" pitchFamily="34" charset="-128"/>
                <a:ea typeface="Meiryo" panose="020B0604030504040204" pitchFamily="34" charset="-128"/>
              </a:rPr>
              <a:t>習慣の改善も</a:t>
            </a:r>
            <a:r>
              <a:rPr kumimoji="1" lang="ja-JP" altLang="en-US" dirty="0">
                <a:latin typeface="Meiryo" panose="020B0604030504040204" pitchFamily="34" charset="-128"/>
                <a:ea typeface="Meiryo" panose="020B0604030504040204" pitchFamily="34" charset="-128"/>
              </a:rPr>
              <a:t>口腔機能低下の予防に大変重要です。</a:t>
            </a:r>
            <a:endParaRPr kumimoji="1" lang="en-US" altLang="ja-JP" dirty="0">
              <a:latin typeface="Meiryo" panose="020B0604030504040204" pitchFamily="34" charset="-128"/>
              <a:ea typeface="Meiryo" panose="020B0604030504040204" pitchFamily="34" charset="-128"/>
            </a:endParaRPr>
          </a:p>
        </p:txBody>
      </p:sp>
      <p:sp>
        <p:nvSpPr>
          <p:cNvPr id="30" name="正方形/長方形 29">
            <a:extLst>
              <a:ext uri="{FF2B5EF4-FFF2-40B4-BE49-F238E27FC236}">
                <a16:creationId xmlns:a16="http://schemas.microsoft.com/office/drawing/2014/main" id="{65E7C1C8-41CE-4775-9F19-D67DF0853AB2}"/>
              </a:ext>
            </a:extLst>
          </p:cNvPr>
          <p:cNvSpPr/>
          <p:nvPr/>
        </p:nvSpPr>
        <p:spPr>
          <a:xfrm>
            <a:off x="293544" y="5373216"/>
            <a:ext cx="3570208" cy="461665"/>
          </a:xfrm>
          <a:prstGeom prst="rect">
            <a:avLst/>
          </a:prstGeom>
        </p:spPr>
        <p:txBody>
          <a:bodyPr wrap="none">
            <a:spAutoFit/>
          </a:bodyPr>
          <a:lstStyle/>
          <a:p>
            <a:r>
              <a:rPr kumimoji="1" lang="ja-JP" altLang="en-US" sz="2400" b="1" i="1" dirty="0">
                <a:latin typeface="Meiryo" panose="020B0604030504040204" pitchFamily="34" charset="-128"/>
                <a:ea typeface="Meiryo" panose="020B0604030504040204" pitchFamily="34" charset="-128"/>
              </a:rPr>
              <a:t>義歯（入れ歯）にも注意</a:t>
            </a:r>
            <a:endParaRPr kumimoji="1" lang="en-US" altLang="ja-JP" sz="2400" b="1" i="1" dirty="0">
              <a:latin typeface="Meiryo" panose="020B0604030504040204" pitchFamily="34" charset="-128"/>
              <a:ea typeface="Meiryo" panose="020B0604030504040204" pitchFamily="34" charset="-128"/>
            </a:endParaRPr>
          </a:p>
        </p:txBody>
      </p:sp>
      <p:sp>
        <p:nvSpPr>
          <p:cNvPr id="31" name="角丸四角形 26">
            <a:extLst>
              <a:ext uri="{FF2B5EF4-FFF2-40B4-BE49-F238E27FC236}">
                <a16:creationId xmlns:a16="http://schemas.microsoft.com/office/drawing/2014/main" id="{341F7E89-C293-4940-BD85-EBB810B290B5}"/>
              </a:ext>
            </a:extLst>
          </p:cNvPr>
          <p:cNvSpPr/>
          <p:nvPr/>
        </p:nvSpPr>
        <p:spPr>
          <a:xfrm>
            <a:off x="335360" y="5877272"/>
            <a:ext cx="2160239" cy="420241"/>
          </a:xfrm>
          <a:prstGeom prst="roundRect">
            <a:avLst/>
          </a:prstGeom>
          <a:solidFill>
            <a:srgbClr val="FAB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義歯も清潔に</a:t>
            </a:r>
          </a:p>
        </p:txBody>
      </p:sp>
      <p:sp>
        <p:nvSpPr>
          <p:cNvPr id="32" name="角丸四角形 27">
            <a:extLst>
              <a:ext uri="{FF2B5EF4-FFF2-40B4-BE49-F238E27FC236}">
                <a16:creationId xmlns:a16="http://schemas.microsoft.com/office/drawing/2014/main" id="{0D53D70A-279A-4C36-9C3F-DB76E7451DB4}"/>
              </a:ext>
            </a:extLst>
          </p:cNvPr>
          <p:cNvSpPr/>
          <p:nvPr/>
        </p:nvSpPr>
        <p:spPr>
          <a:xfrm>
            <a:off x="335360" y="6353320"/>
            <a:ext cx="2160239" cy="388048"/>
          </a:xfrm>
          <a:prstGeom prst="roundRect">
            <a:avLst/>
          </a:prstGeom>
          <a:solidFill>
            <a:srgbClr val="FAB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義歯が合わないと</a:t>
            </a:r>
          </a:p>
        </p:txBody>
      </p:sp>
      <p:sp>
        <p:nvSpPr>
          <p:cNvPr id="33" name="正方形/長方形 32">
            <a:extLst>
              <a:ext uri="{FF2B5EF4-FFF2-40B4-BE49-F238E27FC236}">
                <a16:creationId xmlns:a16="http://schemas.microsoft.com/office/drawing/2014/main" id="{AC292B20-35C5-460D-8A90-5C9A389C3687}"/>
              </a:ext>
            </a:extLst>
          </p:cNvPr>
          <p:cNvSpPr/>
          <p:nvPr/>
        </p:nvSpPr>
        <p:spPr>
          <a:xfrm>
            <a:off x="2639616" y="5934107"/>
            <a:ext cx="8061647" cy="369332"/>
          </a:xfrm>
          <a:prstGeom prst="rect">
            <a:avLst/>
          </a:prstGeom>
        </p:spPr>
        <p:txBody>
          <a:bodyPr wrap="square">
            <a:spAutoFit/>
          </a:bodyPr>
          <a:lstStyle/>
          <a:p>
            <a:r>
              <a:rPr kumimoji="1" lang="ja-JP" altLang="en-US" dirty="0">
                <a:latin typeface="Meiryo" panose="020B0604030504040204" pitchFamily="34" charset="-128"/>
                <a:ea typeface="Meiryo" panose="020B0604030504040204" pitchFamily="34" charset="-128"/>
              </a:rPr>
              <a:t>義歯表面やバネ（歯に引っかける針金）にも菌（カビなど）が付いています</a:t>
            </a:r>
            <a:endParaRPr lang="ja-JP" altLang="en-US" dirty="0"/>
          </a:p>
        </p:txBody>
      </p:sp>
      <p:sp>
        <p:nvSpPr>
          <p:cNvPr id="34" name="正方形/長方形 33">
            <a:extLst>
              <a:ext uri="{FF2B5EF4-FFF2-40B4-BE49-F238E27FC236}">
                <a16:creationId xmlns:a16="http://schemas.microsoft.com/office/drawing/2014/main" id="{703D386B-7E7F-4CD7-970E-33BA604E287F}"/>
              </a:ext>
            </a:extLst>
          </p:cNvPr>
          <p:cNvSpPr/>
          <p:nvPr/>
        </p:nvSpPr>
        <p:spPr>
          <a:xfrm>
            <a:off x="2639616" y="6367297"/>
            <a:ext cx="5724644" cy="369332"/>
          </a:xfrm>
          <a:prstGeom prst="rect">
            <a:avLst/>
          </a:prstGeom>
        </p:spPr>
        <p:txBody>
          <a:bodyPr wrap="none">
            <a:spAutoFit/>
          </a:bodyPr>
          <a:lstStyle/>
          <a:p>
            <a:r>
              <a:rPr kumimoji="1" lang="ja-JP" altLang="en-US" dirty="0">
                <a:latin typeface="Meiryo" panose="020B0604030504040204" pitchFamily="34" charset="-128"/>
                <a:ea typeface="Meiryo" panose="020B0604030504040204" pitchFamily="34" charset="-128"/>
              </a:rPr>
              <a:t>うまく噛めないし、体のバランスがとれなくなります</a:t>
            </a:r>
            <a:endParaRPr lang="ja-JP" altLang="en-US" dirty="0"/>
          </a:p>
        </p:txBody>
      </p:sp>
      <p:pic>
        <p:nvPicPr>
          <p:cNvPr id="3" name="4（日頃から気をつけたいお口の中）.mp3" descr="4（日頃から気をつけたいお口の中）.mp3">
            <a:hlinkClick r:id="" action="ppaction://media"/>
            <a:extLst>
              <a:ext uri="{FF2B5EF4-FFF2-40B4-BE49-F238E27FC236}">
                <a16:creationId xmlns:a16="http://schemas.microsoft.com/office/drawing/2014/main" id="{54FB01FA-FB8F-4B4F-9E44-3829B5EFDF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8608" y="104045"/>
            <a:ext cx="360000" cy="360000"/>
          </a:xfrm>
          <a:prstGeom prst="rect">
            <a:avLst/>
          </a:prstGeom>
        </p:spPr>
      </p:pic>
      <p:sp>
        <p:nvSpPr>
          <p:cNvPr id="35" name="正方形/長方形 34">
            <a:extLst>
              <a:ext uri="{FF2B5EF4-FFF2-40B4-BE49-F238E27FC236}">
                <a16:creationId xmlns:a16="http://schemas.microsoft.com/office/drawing/2014/main" id="{14A11E24-C832-6C40-8BD3-6276C762EA7B}"/>
              </a:ext>
            </a:extLst>
          </p:cNvPr>
          <p:cNvSpPr/>
          <p:nvPr/>
        </p:nvSpPr>
        <p:spPr>
          <a:xfrm>
            <a:off x="8230753" y="6547344"/>
            <a:ext cx="1449436" cy="215444"/>
          </a:xfrm>
          <a:prstGeom prst="rect">
            <a:avLst/>
          </a:prstGeom>
        </p:spPr>
        <p:txBody>
          <a:bodyPr wrap="none">
            <a:spAutoFit/>
          </a:bodyPr>
          <a:lstStyle/>
          <a:p>
            <a:r>
              <a:rPr lang="en" altLang="ja-JP" sz="800" dirty="0">
                <a:solidFill>
                  <a:srgbClr val="FF7B7B"/>
                </a:solidFill>
                <a:latin typeface="Meiryo" panose="020B0604030504040204" pitchFamily="34" charset="-128"/>
                <a:ea typeface="Meiryo" panose="020B0604030504040204" pitchFamily="34" charset="-128"/>
                <a:hlinkClick r:id="rId8"/>
              </a:rPr>
              <a:t>Created By ondoku3.com</a:t>
            </a:r>
            <a:endParaRPr lang="ja-JP" altLang="en-US" sz="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905038337"/>
      </p:ext>
    </p:extLst>
  </p:cSld>
  <p:clrMapOvr>
    <a:masterClrMapping/>
  </p:clrMapOvr>
  <mc:AlternateContent xmlns:mc="http://schemas.openxmlformats.org/markup-compatibility/2006" xmlns:p14="http://schemas.microsoft.com/office/powerpoint/2010/main">
    <mc:Choice Requires="p14">
      <p:transition spd="slow" p14:dur="2000" advTm="31873"/>
    </mc:Choice>
    <mc:Fallback xmlns="">
      <p:transition spd="slow" advTm="31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9" objId="3"/>
        <p14:stopEvt time="31259"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ホームベース 19">
            <a:extLst>
              <a:ext uri="{FF2B5EF4-FFF2-40B4-BE49-F238E27FC236}">
                <a16:creationId xmlns:a16="http://schemas.microsoft.com/office/drawing/2014/main" id="{42C52385-749D-6349-B8E4-447B45589E57}"/>
              </a:ext>
            </a:extLst>
          </p:cNvPr>
          <p:cNvSpPr/>
          <p:nvPr/>
        </p:nvSpPr>
        <p:spPr>
          <a:xfrm>
            <a:off x="1847528" y="5301151"/>
            <a:ext cx="3394445" cy="1254650"/>
          </a:xfrm>
          <a:prstGeom prst="homePlate">
            <a:avLst/>
          </a:prstGeom>
          <a:solidFill>
            <a:srgbClr val="F3DB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latin typeface="Meiryo" panose="020B0604030504040204" pitchFamily="34" charset="-128"/>
                <a:ea typeface="Meiryo" panose="020B0604030504040204" pitchFamily="34" charset="-128"/>
              </a:rPr>
              <a:t>固いものが噛めなく</a:t>
            </a:r>
            <a:endParaRPr kumimoji="1" lang="en-US" altLang="ja-JP" sz="2400" b="1" dirty="0">
              <a:solidFill>
                <a:schemeClr val="tx1"/>
              </a:solidFill>
              <a:latin typeface="Meiryo" panose="020B0604030504040204" pitchFamily="34" charset="-128"/>
              <a:ea typeface="Meiryo" panose="020B0604030504040204" pitchFamily="34" charset="-128"/>
            </a:endParaRPr>
          </a:p>
          <a:p>
            <a:r>
              <a:rPr kumimoji="1" lang="ja-JP" altLang="en-US" sz="2400" b="1" dirty="0">
                <a:solidFill>
                  <a:schemeClr val="tx1"/>
                </a:solidFill>
                <a:latin typeface="Meiryo" panose="020B0604030504040204" pitchFamily="34" charset="-128"/>
                <a:ea typeface="Meiryo" panose="020B0604030504040204" pitchFamily="34" charset="-128"/>
              </a:rPr>
              <a:t>　なっている人は</a:t>
            </a:r>
            <a:endParaRPr lang="ja-JP" altLang="en-US" sz="2400" b="1" dirty="0">
              <a:solidFill>
                <a:schemeClr val="tx1"/>
              </a:solidFill>
            </a:endParaRPr>
          </a:p>
        </p:txBody>
      </p:sp>
      <p:sp>
        <p:nvSpPr>
          <p:cNvPr id="19" name="ホームベース 18">
            <a:extLst>
              <a:ext uri="{FF2B5EF4-FFF2-40B4-BE49-F238E27FC236}">
                <a16:creationId xmlns:a16="http://schemas.microsoft.com/office/drawing/2014/main" id="{8D608477-17E1-6744-8EEF-58C85A0AA12D}"/>
              </a:ext>
            </a:extLst>
          </p:cNvPr>
          <p:cNvSpPr/>
          <p:nvPr/>
        </p:nvSpPr>
        <p:spPr>
          <a:xfrm>
            <a:off x="1295342" y="3789414"/>
            <a:ext cx="2900047" cy="928593"/>
          </a:xfrm>
          <a:prstGeom prst="homePlat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latin typeface="Meiryo" panose="020B0604030504040204" pitchFamily="34" charset="-128"/>
                <a:ea typeface="Meiryo" panose="020B0604030504040204" pitchFamily="34" charset="-128"/>
              </a:rPr>
              <a:t>口が渇いた</a:t>
            </a:r>
            <a:endParaRPr kumimoji="1" lang="en-US" altLang="ja-JP" sz="2400" b="1" dirty="0">
              <a:solidFill>
                <a:schemeClr val="tx1"/>
              </a:solidFill>
              <a:latin typeface="Meiryo" panose="020B0604030504040204" pitchFamily="34" charset="-128"/>
              <a:ea typeface="Meiryo" panose="020B0604030504040204" pitchFamily="34" charset="-128"/>
            </a:endParaRPr>
          </a:p>
          <a:p>
            <a:r>
              <a:rPr kumimoji="1" lang="ja-JP" altLang="en-US" sz="2400" b="1" dirty="0">
                <a:solidFill>
                  <a:schemeClr val="tx1"/>
                </a:solidFill>
                <a:latin typeface="Meiryo" panose="020B0604030504040204" pitchFamily="34" charset="-128"/>
                <a:ea typeface="Meiryo" panose="020B0604030504040204" pitchFamily="34" charset="-128"/>
              </a:rPr>
              <a:t>　感じのある人は</a:t>
            </a:r>
            <a:endParaRPr kumimoji="1" lang="en-US" altLang="ja-JP" sz="2400" b="1" dirty="0">
              <a:solidFill>
                <a:schemeClr val="tx1"/>
              </a:solidFill>
              <a:latin typeface="Meiryo" panose="020B0604030504040204" pitchFamily="34" charset="-128"/>
              <a:ea typeface="Meiryo" panose="020B0604030504040204" pitchFamily="34" charset="-128"/>
            </a:endParaRPr>
          </a:p>
        </p:txBody>
      </p:sp>
      <p:sp>
        <p:nvSpPr>
          <p:cNvPr id="3" name="ホームベース 2">
            <a:extLst>
              <a:ext uri="{FF2B5EF4-FFF2-40B4-BE49-F238E27FC236}">
                <a16:creationId xmlns:a16="http://schemas.microsoft.com/office/drawing/2014/main" id="{29DBB605-5A87-1842-86A7-0C7015A4631A}"/>
              </a:ext>
            </a:extLst>
          </p:cNvPr>
          <p:cNvSpPr/>
          <p:nvPr/>
        </p:nvSpPr>
        <p:spPr>
          <a:xfrm>
            <a:off x="703793" y="2370011"/>
            <a:ext cx="2655904" cy="618954"/>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メイリオ" panose="020B0604030504040204" pitchFamily="50" charset="-128"/>
                <a:ea typeface="メイリオ" panose="020B0604030504040204" pitchFamily="50" charset="-128"/>
              </a:rPr>
              <a:t>むせやすい人は</a:t>
            </a:r>
          </a:p>
        </p:txBody>
      </p:sp>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こんなことは気になりませんか？</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a:solidFill>
                  <a:srgbClr val="7030A0"/>
                </a:solidFill>
                <a:latin typeface="メイリオ" panose="020B0604030504040204" pitchFamily="50" charset="-128"/>
                <a:ea typeface="メイリオ" panose="020B0604030504040204" pitchFamily="50" charset="-128"/>
              </a:rPr>
              <a:t>口腔機能向上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AF0E6FE7-E297-A845-B1C7-C7634D19620F}"/>
              </a:ext>
            </a:extLst>
          </p:cNvPr>
          <p:cNvSpPr/>
          <p:nvPr/>
        </p:nvSpPr>
        <p:spPr>
          <a:xfrm>
            <a:off x="978433" y="1600389"/>
            <a:ext cx="8597225" cy="461665"/>
          </a:xfrm>
          <a:prstGeom prst="rect">
            <a:avLst/>
          </a:prstGeom>
        </p:spPr>
        <p:txBody>
          <a:bodyPr wrap="none">
            <a:spAutoFit/>
          </a:bodyPr>
          <a:lstStyle/>
          <a:p>
            <a:r>
              <a:rPr lang="ja-JP" altLang="en-US" sz="2400" b="1" dirty="0">
                <a:latin typeface="Meiryo" panose="020B0604030504040204" pitchFamily="34" charset="-128"/>
                <a:ea typeface="Meiryo" panose="020B0604030504040204" pitchFamily="34" charset="-128"/>
              </a:rPr>
              <a:t>症状別</a:t>
            </a:r>
            <a:r>
              <a:rPr lang="en-US" altLang="ja-JP" sz="2400" b="1" dirty="0">
                <a:latin typeface="Meiryo" panose="020B0604030504040204" pitchFamily="34" charset="-128"/>
                <a:ea typeface="Meiryo" panose="020B0604030504040204" pitchFamily="34" charset="-128"/>
              </a:rPr>
              <a:t> </a:t>
            </a:r>
            <a:r>
              <a:rPr lang="ja-JP" altLang="en-US" sz="2400" b="1" dirty="0">
                <a:latin typeface="Meiryo" panose="020B0604030504040204" pitchFamily="34" charset="-128"/>
                <a:ea typeface="Meiryo" panose="020B0604030504040204" pitchFamily="34" charset="-128"/>
              </a:rPr>
              <a:t>診断・・・・・・・・・・・・・・・・・・・・・・</a:t>
            </a:r>
          </a:p>
        </p:txBody>
      </p:sp>
      <p:sp>
        <p:nvSpPr>
          <p:cNvPr id="12" name="七角形 11">
            <a:extLst>
              <a:ext uri="{FF2B5EF4-FFF2-40B4-BE49-F238E27FC236}">
                <a16:creationId xmlns:a16="http://schemas.microsoft.com/office/drawing/2014/main" id="{D71DCD70-CCD2-9B4D-B003-60F96172B2FE}"/>
              </a:ext>
            </a:extLst>
          </p:cNvPr>
          <p:cNvSpPr/>
          <p:nvPr/>
        </p:nvSpPr>
        <p:spPr>
          <a:xfrm>
            <a:off x="539247" y="1601300"/>
            <a:ext cx="383513" cy="386853"/>
          </a:xfrm>
          <a:prstGeom prst="heptagon">
            <a:avLst/>
          </a:prstGeom>
          <a:solidFill>
            <a:srgbClr val="FABCFC"/>
          </a:solidFill>
          <a:ln>
            <a:solidFill>
              <a:srgbClr val="BB0B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 name="正方形/長方形 12">
            <a:extLst>
              <a:ext uri="{FF2B5EF4-FFF2-40B4-BE49-F238E27FC236}">
                <a16:creationId xmlns:a16="http://schemas.microsoft.com/office/drawing/2014/main" id="{FEBD7729-AF2C-E74A-919F-B32A2358882F}"/>
              </a:ext>
            </a:extLst>
          </p:cNvPr>
          <p:cNvSpPr/>
          <p:nvPr/>
        </p:nvSpPr>
        <p:spPr>
          <a:xfrm>
            <a:off x="851157" y="1784117"/>
            <a:ext cx="415498" cy="369332"/>
          </a:xfrm>
          <a:prstGeom prst="rect">
            <a:avLst/>
          </a:prstGeom>
        </p:spPr>
        <p:txBody>
          <a:bodyPr wrap="none">
            <a:spAutoFit/>
          </a:bodyPr>
          <a:lstStyle/>
          <a:p>
            <a:r>
              <a:rPr kumimoji="1" lang="ja-JP" altLang="en-US">
                <a:solidFill>
                  <a:schemeClr val="bg1"/>
                </a:solidFill>
                <a:latin typeface="Meiryo" panose="020B0604030504040204" pitchFamily="34" charset="-128"/>
                <a:ea typeface="Meiryo" panose="020B0604030504040204" pitchFamily="34" charset="-128"/>
              </a:rPr>
              <a:t>？</a:t>
            </a:r>
            <a:endParaRPr lang="ja-JP" altLang="en-US">
              <a:solidFill>
                <a:schemeClr val="bg1"/>
              </a:solidFill>
            </a:endParaRPr>
          </a:p>
        </p:txBody>
      </p:sp>
      <p:sp>
        <p:nvSpPr>
          <p:cNvPr id="18" name="正方形/長方形 17">
            <a:extLst>
              <a:ext uri="{FF2B5EF4-FFF2-40B4-BE49-F238E27FC236}">
                <a16:creationId xmlns:a16="http://schemas.microsoft.com/office/drawing/2014/main" id="{30340EAD-80CD-D842-AD30-437005701A60}"/>
              </a:ext>
            </a:extLst>
          </p:cNvPr>
          <p:cNvSpPr/>
          <p:nvPr/>
        </p:nvSpPr>
        <p:spPr>
          <a:xfrm>
            <a:off x="5434221" y="5299522"/>
            <a:ext cx="6264696" cy="1200329"/>
          </a:xfrm>
          <a:prstGeom prst="rect">
            <a:avLst/>
          </a:prstGeom>
          <a:solidFill>
            <a:srgbClr val="F3DBFD"/>
          </a:solidFill>
        </p:spPr>
        <p:txBody>
          <a:bodyPr wrap="square">
            <a:spAutoFit/>
          </a:bodyPr>
          <a:lstStyle/>
          <a:p>
            <a:r>
              <a:rPr kumimoji="1" lang="ja-JP" altLang="en-US" sz="2400" dirty="0">
                <a:latin typeface="Meiryo" panose="020B0604030504040204" pitchFamily="34" charset="-128"/>
                <a:ea typeface="Meiryo" panose="020B0604030504040204" pitchFamily="34" charset="-128"/>
              </a:rPr>
              <a:t>○噛む力や飲み込む機能が弱まっています</a:t>
            </a:r>
            <a:endParaRPr kumimoji="1" lang="en-US" altLang="ja-JP" sz="2400" dirty="0">
              <a:latin typeface="Meiryo" panose="020B0604030504040204" pitchFamily="34" charset="-128"/>
              <a:ea typeface="Meiryo" panose="020B0604030504040204" pitchFamily="34" charset="-128"/>
            </a:endParaRPr>
          </a:p>
          <a:p>
            <a:r>
              <a:rPr kumimoji="1" lang="ja-JP" altLang="en-US" sz="2400" dirty="0">
                <a:latin typeface="Meiryo" panose="020B0604030504040204" pitchFamily="34" charset="-128"/>
                <a:ea typeface="Meiryo" panose="020B0604030504040204" pitchFamily="34" charset="-128"/>
              </a:rPr>
              <a:t>　　</a:t>
            </a:r>
            <a:r>
              <a:rPr kumimoji="1" lang="ja-JP" altLang="en-US" sz="2400" b="1" dirty="0">
                <a:solidFill>
                  <a:srgbClr val="461DF3"/>
                </a:solidFill>
                <a:latin typeface="Meiryo" panose="020B0604030504040204" pitchFamily="34" charset="-128"/>
                <a:ea typeface="Meiryo" panose="020B0604030504040204" pitchFamily="34" charset="-128"/>
              </a:rPr>
              <a:t>→歯や義歯の治療とともに</a:t>
            </a:r>
            <a:endParaRPr kumimoji="1" lang="en-US" altLang="ja-JP" sz="2400" b="1" dirty="0">
              <a:solidFill>
                <a:srgbClr val="461DF3"/>
              </a:solidFill>
              <a:latin typeface="Meiryo" panose="020B0604030504040204" pitchFamily="34" charset="-128"/>
              <a:ea typeface="Meiryo" panose="020B0604030504040204" pitchFamily="34" charset="-128"/>
            </a:endParaRPr>
          </a:p>
          <a:p>
            <a:r>
              <a:rPr kumimoji="1" lang="ja-JP" altLang="en-US" sz="2400" b="1" dirty="0">
                <a:solidFill>
                  <a:srgbClr val="461DF3"/>
                </a:solidFill>
                <a:latin typeface="Meiryo" panose="020B0604030504040204" pitchFamily="34" charset="-128"/>
                <a:ea typeface="Meiryo" panose="020B0604030504040204" pitchFamily="34" charset="-128"/>
              </a:rPr>
              <a:t>　　　口腔機能の向上が必要です</a:t>
            </a:r>
            <a:endParaRPr lang="ja-JP" altLang="en-US" sz="2400" b="1" dirty="0">
              <a:solidFill>
                <a:srgbClr val="461DF3"/>
              </a:solidFill>
            </a:endParaRPr>
          </a:p>
        </p:txBody>
      </p:sp>
      <p:sp>
        <p:nvSpPr>
          <p:cNvPr id="4" name="正方形/長方形 3">
            <a:extLst>
              <a:ext uri="{FF2B5EF4-FFF2-40B4-BE49-F238E27FC236}">
                <a16:creationId xmlns:a16="http://schemas.microsoft.com/office/drawing/2014/main" id="{E4B9CBBC-AD02-49EC-949E-31D820553F6E}"/>
              </a:ext>
            </a:extLst>
          </p:cNvPr>
          <p:cNvSpPr/>
          <p:nvPr/>
        </p:nvSpPr>
        <p:spPr>
          <a:xfrm>
            <a:off x="3420888" y="2114384"/>
            <a:ext cx="8297113" cy="1200329"/>
          </a:xfrm>
          <a:prstGeom prst="rect">
            <a:avLst/>
          </a:prstGeom>
          <a:solidFill>
            <a:schemeClr val="accent6">
              <a:lumMod val="20000"/>
              <a:lumOff val="80000"/>
            </a:schemeClr>
          </a:solidFill>
        </p:spPr>
        <p:txBody>
          <a:bodyPr wrap="square">
            <a:spAutoFit/>
          </a:bodyPr>
          <a:lstStyle/>
          <a:p>
            <a:r>
              <a:rPr kumimoji="1" lang="ja-JP" altLang="en-US" sz="2400" dirty="0">
                <a:latin typeface="Meiryo" panose="020B0604030504040204" pitchFamily="34" charset="-128"/>
                <a:ea typeface="Meiryo" panose="020B0604030504040204" pitchFamily="34" charset="-128"/>
              </a:rPr>
              <a:t>○飲み込むための筋力や機能が弱まると</a:t>
            </a:r>
            <a:endParaRPr kumimoji="1" lang="en-US" altLang="ja-JP" sz="2400" dirty="0">
              <a:latin typeface="Meiryo" panose="020B0604030504040204" pitchFamily="34" charset="-128"/>
              <a:ea typeface="Meiryo" panose="020B0604030504040204" pitchFamily="34" charset="-128"/>
            </a:endParaRPr>
          </a:p>
          <a:p>
            <a:r>
              <a:rPr kumimoji="1" lang="ja-JP" altLang="en-US" sz="2400" dirty="0">
                <a:latin typeface="Meiryo" panose="020B0604030504040204" pitchFamily="34" charset="-128"/>
                <a:ea typeface="Meiryo" panose="020B0604030504040204" pitchFamily="34" charset="-128"/>
              </a:rPr>
              <a:t>　誤嚥（誤って気管に入る</a:t>
            </a:r>
            <a:r>
              <a:rPr kumimoji="1" lang="ja-JP" altLang="en-US" sz="2400">
                <a:latin typeface="Meiryo" panose="020B0604030504040204" pitchFamily="34" charset="-128"/>
                <a:ea typeface="Meiryo" panose="020B0604030504040204" pitchFamily="34" charset="-128"/>
              </a:rPr>
              <a:t>）や窒息の</a:t>
            </a:r>
            <a:r>
              <a:rPr kumimoji="1" lang="ja-JP" altLang="en-US" sz="2400" dirty="0">
                <a:latin typeface="Meiryo" panose="020B0604030504040204" pitchFamily="34" charset="-128"/>
                <a:ea typeface="Meiryo" panose="020B0604030504040204" pitchFamily="34" charset="-128"/>
              </a:rPr>
              <a:t>リスクが高まります</a:t>
            </a:r>
            <a:endParaRPr kumimoji="1" lang="en-US" altLang="ja-JP" sz="2400" dirty="0">
              <a:latin typeface="Meiryo" panose="020B0604030504040204" pitchFamily="34" charset="-128"/>
              <a:ea typeface="Meiryo" panose="020B0604030504040204" pitchFamily="34" charset="-128"/>
            </a:endParaRPr>
          </a:p>
          <a:p>
            <a:r>
              <a:rPr kumimoji="1" lang="en-US" altLang="ja-JP" sz="2400" dirty="0">
                <a:latin typeface="Meiryo" panose="020B0604030504040204" pitchFamily="34" charset="-128"/>
                <a:ea typeface="Meiryo" panose="020B0604030504040204" pitchFamily="34" charset="-128"/>
              </a:rPr>
              <a:t>	</a:t>
            </a:r>
            <a:r>
              <a:rPr kumimoji="1" lang="ja-JP" altLang="en-US" sz="2400" dirty="0">
                <a:latin typeface="Meiryo" panose="020B0604030504040204" pitchFamily="34" charset="-128"/>
                <a:ea typeface="Meiryo" panose="020B0604030504040204" pitchFamily="34" charset="-128"/>
              </a:rPr>
              <a:t>　</a:t>
            </a:r>
            <a:r>
              <a:rPr kumimoji="1" lang="ja-JP" altLang="en-US" sz="2400" b="1" dirty="0">
                <a:solidFill>
                  <a:srgbClr val="461DF3"/>
                </a:solidFill>
                <a:latin typeface="Meiryo" panose="020B0604030504040204" pitchFamily="34" charset="-128"/>
                <a:ea typeface="Meiryo" panose="020B0604030504040204" pitchFamily="34" charset="-128"/>
              </a:rPr>
              <a:t>→口腔機能の向上が必要です</a:t>
            </a:r>
            <a:endParaRPr kumimoji="1" lang="en-US" altLang="ja-JP" sz="2400" b="1" dirty="0">
              <a:solidFill>
                <a:srgbClr val="461DF3"/>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D70ED041-7B6D-4F68-8F37-219BB15AD04C}"/>
              </a:ext>
            </a:extLst>
          </p:cNvPr>
          <p:cNvSpPr/>
          <p:nvPr/>
        </p:nvSpPr>
        <p:spPr>
          <a:xfrm>
            <a:off x="4367808" y="3523265"/>
            <a:ext cx="7350193" cy="1569660"/>
          </a:xfrm>
          <a:prstGeom prst="rect">
            <a:avLst/>
          </a:prstGeom>
          <a:solidFill>
            <a:schemeClr val="accent1">
              <a:lumMod val="20000"/>
              <a:lumOff val="80000"/>
            </a:schemeClr>
          </a:solidFill>
        </p:spPr>
        <p:txBody>
          <a:bodyPr wrap="square">
            <a:spAutoFit/>
          </a:bodyPr>
          <a:lstStyle/>
          <a:p>
            <a:r>
              <a:rPr kumimoji="1" lang="ja-JP" altLang="en-US" sz="2400" dirty="0">
                <a:latin typeface="Meiryo" panose="020B0604030504040204" pitchFamily="34" charset="-128"/>
                <a:ea typeface="Meiryo" panose="020B0604030504040204" pitchFamily="34" charset="-128"/>
              </a:rPr>
              <a:t>○唾液（つば）の出が少ない</a:t>
            </a:r>
            <a:endParaRPr kumimoji="1" lang="en-US" altLang="ja-JP" sz="2400" dirty="0">
              <a:latin typeface="Meiryo" panose="020B0604030504040204" pitchFamily="34" charset="-128"/>
              <a:ea typeface="Meiryo" panose="020B0604030504040204" pitchFamily="34" charset="-128"/>
            </a:endParaRPr>
          </a:p>
          <a:p>
            <a:r>
              <a:rPr kumimoji="1" lang="ja-JP" altLang="en-US" sz="2400" dirty="0">
                <a:latin typeface="Meiryo" panose="020B0604030504040204" pitchFamily="34" charset="-128"/>
                <a:ea typeface="Meiryo" panose="020B0604030504040204" pitchFamily="34" charset="-128"/>
              </a:rPr>
              <a:t>　　</a:t>
            </a:r>
            <a:r>
              <a:rPr kumimoji="1" lang="ja-JP" altLang="en-US" sz="2400" b="1" dirty="0">
                <a:solidFill>
                  <a:srgbClr val="461DF3"/>
                </a:solidFill>
                <a:latin typeface="Meiryo" panose="020B0604030504040204" pitchFamily="34" charset="-128"/>
                <a:ea typeface="Meiryo" panose="020B0604030504040204" pitchFamily="34" charset="-128"/>
              </a:rPr>
              <a:t>→飲み込みにくくなります</a:t>
            </a:r>
            <a:endParaRPr kumimoji="1" lang="en-US" altLang="ja-JP" sz="2400" b="1" dirty="0">
              <a:solidFill>
                <a:srgbClr val="461DF3"/>
              </a:solidFill>
              <a:latin typeface="Meiryo" panose="020B0604030504040204" pitchFamily="34" charset="-128"/>
              <a:ea typeface="Meiryo" panose="020B0604030504040204" pitchFamily="34" charset="-128"/>
            </a:endParaRPr>
          </a:p>
          <a:p>
            <a:r>
              <a:rPr kumimoji="1" lang="ja-JP" altLang="en-US" sz="2400" dirty="0">
                <a:latin typeface="Meiryo" panose="020B0604030504040204" pitchFamily="34" charset="-128"/>
                <a:ea typeface="Meiryo" panose="020B0604030504040204" pitchFamily="34" charset="-128"/>
              </a:rPr>
              <a:t>○口やのどが汚れやすい</a:t>
            </a:r>
            <a:endParaRPr kumimoji="1" lang="en-US" altLang="ja-JP" sz="2400" dirty="0">
              <a:latin typeface="Meiryo" panose="020B0604030504040204" pitchFamily="34" charset="-128"/>
              <a:ea typeface="Meiryo" panose="020B0604030504040204" pitchFamily="34" charset="-128"/>
            </a:endParaRPr>
          </a:p>
          <a:p>
            <a:r>
              <a:rPr kumimoji="1" lang="ja-JP" altLang="en-US" sz="2400" dirty="0">
                <a:latin typeface="Meiryo" panose="020B0604030504040204" pitchFamily="34" charset="-128"/>
                <a:ea typeface="Meiryo" panose="020B0604030504040204" pitchFamily="34" charset="-128"/>
              </a:rPr>
              <a:t>　　</a:t>
            </a:r>
            <a:r>
              <a:rPr kumimoji="1" lang="ja-JP" altLang="en-US" sz="2400" b="1" dirty="0">
                <a:solidFill>
                  <a:srgbClr val="461DF3"/>
                </a:solidFill>
                <a:latin typeface="Meiryo" panose="020B0604030504040204" pitchFamily="34" charset="-128"/>
                <a:ea typeface="Meiryo" panose="020B0604030504040204" pitchFamily="34" charset="-128"/>
              </a:rPr>
              <a:t>→菌が多くなり感染しやすくなります</a:t>
            </a:r>
            <a:endParaRPr kumimoji="1" lang="en-US" altLang="ja-JP" sz="2400" b="1" dirty="0">
              <a:solidFill>
                <a:srgbClr val="461DF3"/>
              </a:solidFill>
              <a:latin typeface="Meiryo" panose="020B0604030504040204" pitchFamily="34" charset="-128"/>
              <a:ea typeface="Meiryo" panose="020B0604030504040204" pitchFamily="34" charset="-128"/>
            </a:endParaRPr>
          </a:p>
        </p:txBody>
      </p:sp>
      <p:pic>
        <p:nvPicPr>
          <p:cNvPr id="5" name="5（こんなことは気になりませんか？）.mp3" descr="5（こんなことは気になりませんか？）.mp3">
            <a:hlinkClick r:id="" action="ppaction://media"/>
            <a:extLst>
              <a:ext uri="{FF2B5EF4-FFF2-40B4-BE49-F238E27FC236}">
                <a16:creationId xmlns:a16="http://schemas.microsoft.com/office/drawing/2014/main" id="{05D1054E-2536-A946-9CCF-E7340E3E93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98917" y="94581"/>
            <a:ext cx="360000" cy="360000"/>
          </a:xfrm>
          <a:prstGeom prst="rect">
            <a:avLst/>
          </a:prstGeom>
        </p:spPr>
      </p:pic>
      <p:sp>
        <p:nvSpPr>
          <p:cNvPr id="17" name="正方形/長方形 16">
            <a:extLst>
              <a:ext uri="{FF2B5EF4-FFF2-40B4-BE49-F238E27FC236}">
                <a16:creationId xmlns:a16="http://schemas.microsoft.com/office/drawing/2014/main" id="{F880AFEA-7E99-F349-B511-2D122BDFAEB3}"/>
              </a:ext>
            </a:extLst>
          </p:cNvPr>
          <p:cNvSpPr/>
          <p:nvPr/>
        </p:nvSpPr>
        <p:spPr>
          <a:xfrm>
            <a:off x="8269824" y="6577330"/>
            <a:ext cx="1449436" cy="215444"/>
          </a:xfrm>
          <a:prstGeom prst="rect">
            <a:avLst/>
          </a:prstGeom>
        </p:spPr>
        <p:txBody>
          <a:bodyPr wrap="none">
            <a:spAutoFit/>
          </a:bodyPr>
          <a:lstStyle/>
          <a:p>
            <a:r>
              <a:rPr lang="en" altLang="ja-JP" sz="800" dirty="0">
                <a:solidFill>
                  <a:srgbClr val="FF7B7B"/>
                </a:solidFill>
                <a:latin typeface="Meiryo" panose="020B0604030504040204" pitchFamily="34" charset="-128"/>
                <a:ea typeface="Meiryo" panose="020B0604030504040204" pitchFamily="34" charset="-128"/>
                <a:hlinkClick r:id="rId8"/>
              </a:rPr>
              <a:t>Created By ondoku3.com</a:t>
            </a:r>
            <a:endParaRPr lang="ja-JP" altLang="en-US" sz="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55445997"/>
      </p:ext>
    </p:extLst>
  </p:cSld>
  <p:clrMapOvr>
    <a:masterClrMapping/>
  </p:clrMapOvr>
  <mc:AlternateContent xmlns:mc="http://schemas.openxmlformats.org/markup-compatibility/2006" xmlns:p14="http://schemas.microsoft.com/office/powerpoint/2010/main">
    <mc:Choice Requires="p14">
      <p:transition spd="slow" p14:dur="2000" advTm="14960"/>
    </mc:Choice>
    <mc:Fallback xmlns="">
      <p:transition spd="slow" advTm="14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 objId="5"/>
        <p14:stopEvt time="14284"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805E706-6DBE-9548-9353-2E34D0DF8B82}"/>
              </a:ext>
            </a:extLst>
          </p:cNvPr>
          <p:cNvPicPr>
            <a:picLocks noChangeAspect="1"/>
          </p:cNvPicPr>
          <p:nvPr/>
        </p:nvPicPr>
        <p:blipFill>
          <a:blip r:embed="rId5"/>
          <a:stretch>
            <a:fillRect/>
          </a:stretch>
        </p:blipFill>
        <p:spPr>
          <a:xfrm>
            <a:off x="593024" y="1559998"/>
            <a:ext cx="4847814" cy="5277863"/>
          </a:xfrm>
          <a:prstGeom prst="rect">
            <a:avLst/>
          </a:prstGeom>
        </p:spPr>
      </p:pic>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a:solidFill>
                  <a:srgbClr val="7030A0"/>
                </a:solidFill>
                <a:latin typeface="メイリオ" panose="020B0604030504040204" pitchFamily="50" charset="-128"/>
                <a:ea typeface="メイリオ" panose="020B0604030504040204" pitchFamily="50" charset="-128"/>
              </a:rPr>
              <a:t>生活における口腔機能向上への取り組み</a:t>
            </a:r>
            <a:endParaRPr lang="ja-JP" altLang="en-US" sz="40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a:solidFill>
                  <a:srgbClr val="7030A0"/>
                </a:solidFill>
                <a:latin typeface="メイリオ" panose="020B0604030504040204" pitchFamily="50" charset="-128"/>
                <a:ea typeface="メイリオ" panose="020B0604030504040204" pitchFamily="50" charset="-128"/>
              </a:rPr>
              <a:t>口腔機能向上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DC44F2E0-F656-6B45-84E8-0A8A2578FAEA}"/>
              </a:ext>
            </a:extLst>
          </p:cNvPr>
          <p:cNvSpPr/>
          <p:nvPr/>
        </p:nvSpPr>
        <p:spPr>
          <a:xfrm>
            <a:off x="5735960" y="1397488"/>
            <a:ext cx="6048672" cy="5216813"/>
          </a:xfrm>
          <a:prstGeom prst="rect">
            <a:avLst/>
          </a:prstGeom>
        </p:spPr>
        <p:txBody>
          <a:bodyPr wrap="square">
            <a:spAutoFit/>
          </a:bodyPr>
          <a:lstStyle/>
          <a:p>
            <a:pPr>
              <a:lnSpc>
                <a:spcPct val="150000"/>
              </a:lnSpc>
            </a:pPr>
            <a:r>
              <a:rPr lang="en-US" altLang="ja-JP" sz="3200" b="1" dirty="0">
                <a:solidFill>
                  <a:srgbClr val="000000"/>
                </a:solidFill>
                <a:latin typeface="メイリオ" panose="020B0604030504040204" pitchFamily="50" charset="-128"/>
                <a:ea typeface="メイリオ" panose="020B0604030504040204" pitchFamily="50" charset="-128"/>
              </a:rPr>
              <a:t>3</a:t>
            </a:r>
            <a:r>
              <a:rPr lang="ja-JP" altLang="en-US" sz="3200" b="1" dirty="0">
                <a:solidFill>
                  <a:srgbClr val="000000"/>
                </a:solidFill>
                <a:latin typeface="メイリオ" panose="020B0604030504040204" pitchFamily="50" charset="-128"/>
                <a:ea typeface="メイリオ" panose="020B0604030504040204" pitchFamily="50" charset="-128"/>
              </a:rPr>
              <a:t>ヶ月が</a:t>
            </a:r>
            <a:r>
              <a:rPr lang="en-US" altLang="ja-JP" sz="3200" b="1" dirty="0">
                <a:solidFill>
                  <a:srgbClr val="000000"/>
                </a:solidFill>
                <a:latin typeface="メイリオ" panose="020B0604030504040204" pitchFamily="50" charset="-128"/>
                <a:ea typeface="メイリオ" panose="020B0604030504040204" pitchFamily="50" charset="-128"/>
              </a:rPr>
              <a:t>1</a:t>
            </a:r>
            <a:r>
              <a:rPr lang="ja-JP" altLang="en-US" sz="3200" b="1" dirty="0">
                <a:solidFill>
                  <a:srgbClr val="000000"/>
                </a:solidFill>
                <a:latin typeface="メイリオ" panose="020B0604030504040204" pitchFamily="50" charset="-128"/>
                <a:ea typeface="メイリオ" panose="020B0604030504040204" pitchFamily="50" charset="-128"/>
              </a:rPr>
              <a:t>クール（期間）です！</a:t>
            </a:r>
            <a:endParaRPr lang="en-US" altLang="ja-JP" sz="3200" b="1" dirty="0">
              <a:solidFill>
                <a:srgbClr val="000000"/>
              </a:solidFill>
              <a:latin typeface="メイリオ" panose="020B0604030504040204" pitchFamily="50" charset="-128"/>
              <a:ea typeface="メイリオ" panose="020B0604030504040204" pitchFamily="50" charset="-128"/>
            </a:endParaRPr>
          </a:p>
          <a:p>
            <a:pPr>
              <a:lnSpc>
                <a:spcPct val="150000"/>
              </a:lnSpc>
            </a:pPr>
            <a:r>
              <a:rPr lang="ja-JP" altLang="en-US" sz="2400" dirty="0">
                <a:solidFill>
                  <a:srgbClr val="000000"/>
                </a:solidFill>
                <a:latin typeface="メイリオ" panose="020B0604030504040204" pitchFamily="50" charset="-128"/>
                <a:ea typeface="メイリオ" panose="020B0604030504040204" pitchFamily="50" charset="-128"/>
              </a:rPr>
              <a:t>　★口腔機能向上メニュー</a:t>
            </a:r>
          </a:p>
          <a:p>
            <a:pPr>
              <a:lnSpc>
                <a:spcPct val="150000"/>
              </a:lnSpc>
            </a:pPr>
            <a:r>
              <a:rPr lang="ja-JP" altLang="en-US" sz="2400" dirty="0">
                <a:solidFill>
                  <a:srgbClr val="000000"/>
                </a:solidFill>
                <a:latin typeface="メイリオ" panose="020B0604030504040204" pitchFamily="50" charset="-128"/>
                <a:ea typeface="メイリオ" panose="020B0604030504040204" pitchFamily="50" charset="-128"/>
              </a:rPr>
              <a:t>　　・歯みがき</a:t>
            </a:r>
          </a:p>
          <a:p>
            <a:pPr>
              <a:lnSpc>
                <a:spcPct val="150000"/>
              </a:lnSpc>
            </a:pPr>
            <a:r>
              <a:rPr lang="ja-JP" altLang="en-US" sz="2400" dirty="0">
                <a:solidFill>
                  <a:srgbClr val="000000"/>
                </a:solidFill>
                <a:latin typeface="メイリオ" panose="020B0604030504040204" pitchFamily="50" charset="-128"/>
                <a:ea typeface="メイリオ" panose="020B0604030504040204" pitchFamily="50" charset="-128"/>
              </a:rPr>
              <a:t>　　・義歯みがき</a:t>
            </a:r>
          </a:p>
          <a:p>
            <a:pPr>
              <a:lnSpc>
                <a:spcPct val="150000"/>
              </a:lnSpc>
            </a:pPr>
            <a:r>
              <a:rPr lang="ja-JP" altLang="en-US" sz="2400" dirty="0">
                <a:solidFill>
                  <a:srgbClr val="000000"/>
                </a:solidFill>
                <a:latin typeface="メイリオ" panose="020B0604030504040204" pitchFamily="50" charset="-128"/>
                <a:ea typeface="メイリオ" panose="020B0604030504040204" pitchFamily="50" charset="-128"/>
              </a:rPr>
              <a:t>　　・口に関連したレクリエーション</a:t>
            </a:r>
          </a:p>
          <a:p>
            <a:pPr>
              <a:lnSpc>
                <a:spcPct val="150000"/>
              </a:lnSpc>
            </a:pPr>
            <a:r>
              <a:rPr lang="ja-JP" altLang="en-US" sz="2400" dirty="0">
                <a:solidFill>
                  <a:srgbClr val="000000"/>
                </a:solidFill>
                <a:latin typeface="メイリオ" panose="020B0604030504040204" pitchFamily="50" charset="-128"/>
                <a:ea typeface="メイリオ" panose="020B0604030504040204" pitchFamily="50" charset="-128"/>
              </a:rPr>
              <a:t>　　・お口まわりの体操</a:t>
            </a:r>
          </a:p>
          <a:p>
            <a:pPr>
              <a:lnSpc>
                <a:spcPct val="150000"/>
              </a:lnSpc>
            </a:pPr>
            <a:r>
              <a:rPr lang="ja-JP" altLang="en-US" sz="2400" dirty="0">
                <a:solidFill>
                  <a:srgbClr val="000000"/>
                </a:solidFill>
                <a:latin typeface="メイリオ" panose="020B0604030504040204" pitchFamily="50" charset="-128"/>
                <a:ea typeface="メイリオ" panose="020B0604030504040204" pitchFamily="50" charset="-128"/>
              </a:rPr>
              <a:t>　　・唾液腺マッサージ</a:t>
            </a:r>
          </a:p>
          <a:p>
            <a:pPr>
              <a:lnSpc>
                <a:spcPct val="150000"/>
              </a:lnSpc>
            </a:pPr>
            <a:r>
              <a:rPr lang="ja-JP" altLang="en-US" sz="2400" dirty="0">
                <a:solidFill>
                  <a:srgbClr val="000000"/>
                </a:solidFill>
                <a:latin typeface="メイリオ" panose="020B0604030504040204" pitchFamily="50" charset="-128"/>
                <a:ea typeface="メイリオ" panose="020B0604030504040204" pitchFamily="50" charset="-128"/>
              </a:rPr>
              <a:t>　　・食事時のひと工夫</a:t>
            </a:r>
          </a:p>
          <a:p>
            <a:pPr>
              <a:lnSpc>
                <a:spcPct val="150000"/>
              </a:lnSpc>
            </a:pPr>
            <a:r>
              <a:rPr lang="ja-JP" altLang="en-US" sz="2400" dirty="0">
                <a:solidFill>
                  <a:srgbClr val="000000"/>
                </a:solidFill>
                <a:latin typeface="メイリオ" panose="020B0604030504040204" pitchFamily="50" charset="-128"/>
                <a:ea typeface="メイリオ" panose="020B0604030504040204" pitchFamily="50" charset="-128"/>
              </a:rPr>
              <a:t>　　・調理時のひと工夫</a:t>
            </a:r>
          </a:p>
        </p:txBody>
      </p:sp>
      <p:pic>
        <p:nvPicPr>
          <p:cNvPr id="3" name="6（生活における口腔機能向上の取組）.mp3" descr="6（生活における口腔機能向上の取組）.mp3">
            <a:hlinkClick r:id="" action="ppaction://media"/>
            <a:extLst>
              <a:ext uri="{FF2B5EF4-FFF2-40B4-BE49-F238E27FC236}">
                <a16:creationId xmlns:a16="http://schemas.microsoft.com/office/drawing/2014/main" id="{EA44F54C-ACA8-5C44-9638-87776B129B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04632" y="98374"/>
            <a:ext cx="360000" cy="360000"/>
          </a:xfrm>
          <a:prstGeom prst="rect">
            <a:avLst/>
          </a:prstGeom>
        </p:spPr>
      </p:pic>
      <p:sp>
        <p:nvSpPr>
          <p:cNvPr id="12" name="正方形/長方形 11">
            <a:extLst>
              <a:ext uri="{FF2B5EF4-FFF2-40B4-BE49-F238E27FC236}">
                <a16:creationId xmlns:a16="http://schemas.microsoft.com/office/drawing/2014/main" id="{DEE6439F-683F-A24B-9087-15C6E7A6A03D}"/>
              </a:ext>
            </a:extLst>
          </p:cNvPr>
          <p:cNvSpPr/>
          <p:nvPr/>
        </p:nvSpPr>
        <p:spPr>
          <a:xfrm>
            <a:off x="8122263" y="6577330"/>
            <a:ext cx="1449436" cy="215444"/>
          </a:xfrm>
          <a:prstGeom prst="rect">
            <a:avLst/>
          </a:prstGeom>
        </p:spPr>
        <p:txBody>
          <a:bodyPr wrap="none">
            <a:spAutoFit/>
          </a:bodyPr>
          <a:lstStyle/>
          <a:p>
            <a:r>
              <a:rPr lang="en" altLang="ja-JP" sz="800" dirty="0">
                <a:solidFill>
                  <a:srgbClr val="FF7B7B"/>
                </a:solidFill>
                <a:latin typeface="Meiryo" panose="020B0604030504040204" pitchFamily="34" charset="-128"/>
                <a:ea typeface="Meiryo" panose="020B0604030504040204" pitchFamily="34" charset="-128"/>
                <a:hlinkClick r:id="rId9"/>
              </a:rPr>
              <a:t>Created By ondoku3.com</a:t>
            </a:r>
            <a:endParaRPr lang="ja-JP" altLang="en-US" sz="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29572554"/>
      </p:ext>
    </p:extLst>
  </p:cSld>
  <p:clrMapOvr>
    <a:masterClrMapping/>
  </p:clrMapOvr>
  <mc:AlternateContent xmlns:mc="http://schemas.openxmlformats.org/markup-compatibility/2006" xmlns:p14="http://schemas.microsoft.com/office/powerpoint/2010/main">
    <mc:Choice Requires="p14">
      <p:transition spd="slow" p14:dur="2000" advTm="17353"/>
    </mc:Choice>
    <mc:Fallback xmlns="">
      <p:transition spd="slow" advTm="17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3" objId="3"/>
        <p14:stopEvt time="16276"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吹き出し 10">
            <a:extLst>
              <a:ext uri="{FF2B5EF4-FFF2-40B4-BE49-F238E27FC236}">
                <a16:creationId xmlns:a16="http://schemas.microsoft.com/office/drawing/2014/main" id="{DBA17216-9991-C947-A5F9-AA6F706DDE31}"/>
              </a:ext>
            </a:extLst>
          </p:cNvPr>
          <p:cNvSpPr/>
          <p:nvPr/>
        </p:nvSpPr>
        <p:spPr>
          <a:xfrm>
            <a:off x="2172603" y="2411660"/>
            <a:ext cx="1419591" cy="354395"/>
          </a:xfrm>
          <a:prstGeom prst="wedgeRoundRectCallout">
            <a:avLst>
              <a:gd name="adj1" fmla="val -42131"/>
              <a:gd name="adj2" fmla="val 137408"/>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自分で出来る口腔機能向上メニュー</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a:solidFill>
                  <a:srgbClr val="7030A0"/>
                </a:solidFill>
                <a:latin typeface="メイリオ" panose="020B0604030504040204" pitchFamily="50" charset="-128"/>
                <a:ea typeface="メイリオ" panose="020B0604030504040204" pitchFamily="50" charset="-128"/>
              </a:rPr>
              <a:t>口腔機能向上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A298F429-C6F6-B344-B44A-F3D9768396E4}"/>
              </a:ext>
            </a:extLst>
          </p:cNvPr>
          <p:cNvSpPr/>
          <p:nvPr/>
        </p:nvSpPr>
        <p:spPr>
          <a:xfrm>
            <a:off x="263352" y="1817265"/>
            <a:ext cx="2837636" cy="461665"/>
          </a:xfrm>
          <a:prstGeom prst="rect">
            <a:avLst/>
          </a:prstGeom>
        </p:spPr>
        <p:txBody>
          <a:bodyPr wrap="none">
            <a:spAutoFit/>
          </a:bodyPr>
          <a:lstStyle/>
          <a:p>
            <a:r>
              <a:rPr lang="ja-JP" altLang="en-US" sz="2400" dirty="0">
                <a:solidFill>
                  <a:srgbClr val="000000"/>
                </a:solidFill>
                <a:latin typeface="メイリオ" panose="020B0604030504040204" pitchFamily="50" charset="-128"/>
                <a:ea typeface="メイリオ" panose="020B0604030504040204" pitchFamily="50" charset="-128"/>
              </a:rPr>
              <a:t>（</a:t>
            </a:r>
            <a:r>
              <a:rPr lang="en-US" altLang="ja-JP" sz="2400" dirty="0">
                <a:solidFill>
                  <a:srgbClr val="000000"/>
                </a:solidFill>
                <a:latin typeface="メイリオ" panose="020B0604030504040204" pitchFamily="50" charset="-128"/>
                <a:ea typeface="メイリオ" panose="020B0604030504040204" pitchFamily="50" charset="-128"/>
              </a:rPr>
              <a:t>1</a:t>
            </a:r>
            <a:r>
              <a:rPr lang="ja-JP" altLang="en-US" sz="2400" dirty="0">
                <a:solidFill>
                  <a:srgbClr val="000000"/>
                </a:solidFill>
                <a:latin typeface="メイリオ" panose="020B0604030504040204" pitchFamily="50" charset="-128"/>
                <a:ea typeface="メイリオ" panose="020B0604030504040204" pitchFamily="50" charset="-128"/>
              </a:rPr>
              <a:t>）</a:t>
            </a:r>
            <a:r>
              <a:rPr lang="ja-JP" altLang="en-US" sz="2400" b="1" dirty="0">
                <a:solidFill>
                  <a:srgbClr val="000000"/>
                </a:solidFill>
                <a:latin typeface="メイリオ" panose="020B0604030504040204" pitchFamily="50" charset="-128"/>
                <a:ea typeface="メイリオ" panose="020B0604030504040204" pitchFamily="50" charset="-128"/>
              </a:rPr>
              <a:t>パタカラ体操</a:t>
            </a:r>
            <a:endParaRPr lang="ja-JP" altLang="en-US" sz="2400" b="1" dirty="0"/>
          </a:p>
        </p:txBody>
      </p:sp>
      <p:sp>
        <p:nvSpPr>
          <p:cNvPr id="12" name="正方形/長方形 11">
            <a:extLst>
              <a:ext uri="{FF2B5EF4-FFF2-40B4-BE49-F238E27FC236}">
                <a16:creationId xmlns:a16="http://schemas.microsoft.com/office/drawing/2014/main" id="{E69A27E2-3FCD-1F43-8BA4-893E570CFFD7}"/>
              </a:ext>
            </a:extLst>
          </p:cNvPr>
          <p:cNvSpPr/>
          <p:nvPr/>
        </p:nvSpPr>
        <p:spPr>
          <a:xfrm>
            <a:off x="4103000" y="1824159"/>
            <a:ext cx="3453189" cy="461665"/>
          </a:xfrm>
          <a:prstGeom prst="rect">
            <a:avLst/>
          </a:prstGeom>
        </p:spPr>
        <p:txBody>
          <a:bodyPr wrap="none">
            <a:spAutoFit/>
          </a:bodyPr>
          <a:lstStyle/>
          <a:p>
            <a:r>
              <a:rPr lang="ja-JP" altLang="en-US" sz="2400" dirty="0">
                <a:solidFill>
                  <a:srgbClr val="000000"/>
                </a:solidFill>
                <a:latin typeface="メイリオ" panose="020B0604030504040204" pitchFamily="50" charset="-128"/>
                <a:ea typeface="メイリオ" panose="020B0604030504040204" pitchFamily="50" charset="-128"/>
              </a:rPr>
              <a:t>（</a:t>
            </a:r>
            <a:r>
              <a:rPr lang="en-US" altLang="ja-JP" sz="2400" dirty="0">
                <a:solidFill>
                  <a:srgbClr val="000000"/>
                </a:solidFill>
                <a:latin typeface="メイリオ" panose="020B0604030504040204" pitchFamily="50" charset="-128"/>
                <a:ea typeface="メイリオ" panose="020B0604030504040204" pitchFamily="50" charset="-128"/>
              </a:rPr>
              <a:t>2</a:t>
            </a:r>
            <a:r>
              <a:rPr lang="ja-JP" altLang="en-US" sz="2400" dirty="0">
                <a:solidFill>
                  <a:srgbClr val="000000"/>
                </a:solidFill>
                <a:latin typeface="メイリオ" panose="020B0604030504040204" pitchFamily="50" charset="-128"/>
                <a:ea typeface="メイリオ" panose="020B0604030504040204" pitchFamily="50" charset="-128"/>
              </a:rPr>
              <a:t>）</a:t>
            </a:r>
            <a:r>
              <a:rPr lang="ja-JP" altLang="en-US" sz="2400" b="1" dirty="0">
                <a:solidFill>
                  <a:srgbClr val="000000"/>
                </a:solidFill>
                <a:latin typeface="メイリオ" panose="020B0604030504040204" pitchFamily="50" charset="-128"/>
                <a:ea typeface="メイリオ" panose="020B0604030504040204" pitchFamily="50" charset="-128"/>
              </a:rPr>
              <a:t>唾液腺マッサージ</a:t>
            </a:r>
            <a:endParaRPr lang="ja-JP" altLang="en-US" sz="2400" b="1" dirty="0"/>
          </a:p>
        </p:txBody>
      </p:sp>
      <p:sp>
        <p:nvSpPr>
          <p:cNvPr id="14" name="正方形/長方形 13">
            <a:extLst>
              <a:ext uri="{FF2B5EF4-FFF2-40B4-BE49-F238E27FC236}">
                <a16:creationId xmlns:a16="http://schemas.microsoft.com/office/drawing/2014/main" id="{753E8483-CD71-224A-B434-DCC79A8B02B8}"/>
              </a:ext>
            </a:extLst>
          </p:cNvPr>
          <p:cNvSpPr/>
          <p:nvPr/>
        </p:nvSpPr>
        <p:spPr>
          <a:xfrm>
            <a:off x="47328" y="4782303"/>
            <a:ext cx="5670142" cy="1631216"/>
          </a:xfrm>
          <a:prstGeom prst="rect">
            <a:avLst/>
          </a:prstGeom>
        </p:spPr>
        <p:txBody>
          <a:bodyPr wrap="none">
            <a:spAutoFit/>
          </a:bodyPr>
          <a:lstStyle/>
          <a:p>
            <a:r>
              <a:rPr lang="ja-JP" altLang="en-US" sz="2000" dirty="0">
                <a:solidFill>
                  <a:srgbClr val="000000"/>
                </a:solidFill>
                <a:latin typeface="メイリオ" panose="020B0604030504040204" pitchFamily="50" charset="-128"/>
                <a:ea typeface="メイリオ" panose="020B0604030504040204" pitchFamily="50" charset="-128"/>
              </a:rPr>
              <a:t>・</a:t>
            </a:r>
            <a:r>
              <a:rPr lang="ja-JP" altLang="en-US" sz="2000" b="1" dirty="0">
                <a:solidFill>
                  <a:srgbClr val="000000"/>
                </a:solidFill>
                <a:latin typeface="メイリオ" panose="020B0604030504040204" pitchFamily="50" charset="-128"/>
                <a:ea typeface="メイリオ" panose="020B0604030504040204" pitchFamily="50" charset="-128"/>
              </a:rPr>
              <a:t>「パ」</a:t>
            </a:r>
            <a:r>
              <a:rPr lang="en-US" altLang="ja-JP" sz="2000" dirty="0">
                <a:solidFill>
                  <a:srgbClr val="000000"/>
                </a:solidFill>
                <a:latin typeface="メイリオ" panose="020B0604030504040204" pitchFamily="50" charset="-128"/>
                <a:ea typeface="メイリオ" panose="020B0604030504040204" pitchFamily="50" charset="-128"/>
              </a:rPr>
              <a:t>...</a:t>
            </a:r>
            <a:r>
              <a:rPr lang="ja-JP" altLang="en-US" sz="2000" dirty="0">
                <a:solidFill>
                  <a:srgbClr val="000000"/>
                </a:solidFill>
                <a:latin typeface="メイリオ" panose="020B0604030504040204" pitchFamily="50" charset="-128"/>
                <a:ea typeface="メイリオ" panose="020B0604030504040204" pitchFamily="50" charset="-128"/>
              </a:rPr>
              <a:t>唇を</a:t>
            </a:r>
            <a:r>
              <a:rPr lang="ja-JP" altLang="en-US" sz="2000" dirty="0" err="1">
                <a:solidFill>
                  <a:srgbClr val="000000"/>
                </a:solidFill>
                <a:latin typeface="メイリオ" panose="020B0604030504040204" pitchFamily="50" charset="-128"/>
                <a:ea typeface="メイリオ" panose="020B0604030504040204" pitchFamily="50" charset="-128"/>
              </a:rPr>
              <a:t>はじくように</a:t>
            </a:r>
            <a:endParaRPr lang="en-US" altLang="ja-JP" sz="2000" dirty="0">
              <a:solidFill>
                <a:srgbClr val="000000"/>
              </a:solidFill>
              <a:latin typeface="メイリオ" panose="020B0604030504040204" pitchFamily="50" charset="-128"/>
              <a:ea typeface="メイリオ" panose="020B0604030504040204" pitchFamily="50" charset="-128"/>
            </a:endParaRPr>
          </a:p>
          <a:p>
            <a:r>
              <a:rPr lang="ja-JP" altLang="en-US" sz="2000" dirty="0">
                <a:solidFill>
                  <a:srgbClr val="000000"/>
                </a:solidFill>
                <a:latin typeface="メイリオ" panose="020B0604030504040204" pitchFamily="50" charset="-128"/>
                <a:ea typeface="メイリオ" panose="020B0604030504040204" pitchFamily="50" charset="-128"/>
              </a:rPr>
              <a:t>・</a:t>
            </a:r>
            <a:r>
              <a:rPr lang="ja-JP" altLang="en-US" sz="2000" b="1" dirty="0">
                <a:solidFill>
                  <a:srgbClr val="000000"/>
                </a:solidFill>
                <a:latin typeface="メイリオ" panose="020B0604030504040204" pitchFamily="50" charset="-128"/>
                <a:ea typeface="メイリオ" panose="020B0604030504040204" pitchFamily="50" charset="-128"/>
              </a:rPr>
              <a:t>「タ」</a:t>
            </a:r>
            <a:r>
              <a:rPr lang="en-US" altLang="ja-JP" sz="2000" dirty="0">
                <a:solidFill>
                  <a:srgbClr val="000000"/>
                </a:solidFill>
                <a:latin typeface="メイリオ" panose="020B0604030504040204" pitchFamily="50" charset="-128"/>
                <a:ea typeface="メイリオ" panose="020B0604030504040204" pitchFamily="50" charset="-128"/>
              </a:rPr>
              <a:t>...</a:t>
            </a:r>
            <a:r>
              <a:rPr lang="ja-JP" altLang="en-US" sz="2000" dirty="0">
                <a:solidFill>
                  <a:srgbClr val="000000"/>
                </a:solidFill>
                <a:latin typeface="メイリオ" panose="020B0604030504040204" pitchFamily="50" charset="-128"/>
                <a:ea typeface="メイリオ" panose="020B0604030504040204" pitchFamily="50" charset="-128"/>
              </a:rPr>
              <a:t>舌先を上の前歯の裏につけるように </a:t>
            </a:r>
          </a:p>
          <a:p>
            <a:r>
              <a:rPr lang="ja-JP" altLang="en-US" sz="2000" dirty="0">
                <a:solidFill>
                  <a:srgbClr val="000000"/>
                </a:solidFill>
                <a:latin typeface="メイリオ" panose="020B0604030504040204" pitchFamily="50" charset="-128"/>
                <a:ea typeface="メイリオ" panose="020B0604030504040204" pitchFamily="50" charset="-128"/>
              </a:rPr>
              <a:t>・</a:t>
            </a:r>
            <a:r>
              <a:rPr lang="ja-JP" altLang="en-US" sz="2000" b="1" dirty="0">
                <a:solidFill>
                  <a:srgbClr val="000000"/>
                </a:solidFill>
                <a:latin typeface="メイリオ" panose="020B0604030504040204" pitchFamily="50" charset="-128"/>
                <a:ea typeface="メイリオ" panose="020B0604030504040204" pitchFamily="50" charset="-128"/>
              </a:rPr>
              <a:t>「カ」</a:t>
            </a:r>
            <a:r>
              <a:rPr lang="en-US" altLang="ja-JP" sz="2000" dirty="0">
                <a:solidFill>
                  <a:srgbClr val="000000"/>
                </a:solidFill>
                <a:latin typeface="メイリオ" panose="020B0604030504040204" pitchFamily="50" charset="-128"/>
                <a:ea typeface="メイリオ" panose="020B0604030504040204" pitchFamily="50" charset="-128"/>
              </a:rPr>
              <a:t>...</a:t>
            </a:r>
            <a:r>
              <a:rPr lang="ja-JP" altLang="en-US" sz="2000" dirty="0">
                <a:solidFill>
                  <a:srgbClr val="000000"/>
                </a:solidFill>
                <a:latin typeface="メイリオ" panose="020B0604030504040204" pitchFamily="50" charset="-128"/>
                <a:ea typeface="メイリオ" panose="020B0604030504040204" pitchFamily="50" charset="-128"/>
              </a:rPr>
              <a:t>舌の奥を上顎の奥につけるように </a:t>
            </a:r>
          </a:p>
          <a:p>
            <a:r>
              <a:rPr lang="ja-JP" altLang="en-US" sz="2000" dirty="0">
                <a:solidFill>
                  <a:srgbClr val="000000"/>
                </a:solidFill>
                <a:latin typeface="メイリオ" panose="020B0604030504040204" pitchFamily="50" charset="-128"/>
                <a:ea typeface="メイリオ" panose="020B0604030504040204" pitchFamily="50" charset="-128"/>
              </a:rPr>
              <a:t>・</a:t>
            </a:r>
            <a:r>
              <a:rPr lang="ja-JP" altLang="en-US" sz="2000" b="1" dirty="0">
                <a:solidFill>
                  <a:srgbClr val="000000"/>
                </a:solidFill>
                <a:latin typeface="メイリオ" panose="020B0604030504040204" pitchFamily="50" charset="-128"/>
                <a:ea typeface="メイリオ" panose="020B0604030504040204" pitchFamily="50" charset="-128"/>
              </a:rPr>
              <a:t>「ラ」</a:t>
            </a:r>
            <a:r>
              <a:rPr lang="en-US" altLang="ja-JP" sz="2000" dirty="0">
                <a:solidFill>
                  <a:srgbClr val="000000"/>
                </a:solidFill>
                <a:latin typeface="メイリオ" panose="020B0604030504040204" pitchFamily="50" charset="-128"/>
                <a:ea typeface="メイリオ" panose="020B0604030504040204" pitchFamily="50" charset="-128"/>
              </a:rPr>
              <a:t>...</a:t>
            </a:r>
            <a:r>
              <a:rPr lang="ja-JP" altLang="en-US" sz="2000" dirty="0">
                <a:solidFill>
                  <a:srgbClr val="000000"/>
                </a:solidFill>
                <a:latin typeface="メイリオ" panose="020B0604030504040204" pitchFamily="50" charset="-128"/>
                <a:ea typeface="メイリオ" panose="020B0604030504040204" pitchFamily="50" charset="-128"/>
              </a:rPr>
              <a:t>舌をまるめるように </a:t>
            </a:r>
          </a:p>
          <a:p>
            <a:r>
              <a:rPr lang="ja-JP" altLang="en-US" sz="2000" dirty="0">
                <a:solidFill>
                  <a:srgbClr val="000000"/>
                </a:solidFill>
                <a:latin typeface="メイリオ" panose="020B0604030504040204" pitchFamily="50" charset="-128"/>
                <a:ea typeface="メイリオ" panose="020B0604030504040204" pitchFamily="50" charset="-128"/>
              </a:rPr>
              <a:t>　　　　　</a:t>
            </a:r>
            <a:r>
              <a:rPr lang="ja-JP" altLang="en-US" sz="2000">
                <a:solidFill>
                  <a:srgbClr val="000000"/>
                </a:solidFill>
                <a:latin typeface="メイリオ" panose="020B0604030504040204" pitchFamily="50" charset="-128"/>
                <a:ea typeface="メイリオ" panose="020B0604030504040204" pitchFamily="50" charset="-128"/>
              </a:rPr>
              <a:t>★各発音</a:t>
            </a:r>
            <a:r>
              <a:rPr lang="en-US" altLang="ja-JP" sz="2000" dirty="0">
                <a:solidFill>
                  <a:srgbClr val="000000"/>
                </a:solidFill>
                <a:latin typeface="メイリオ" panose="020B0604030504040204" pitchFamily="50" charset="-128"/>
                <a:ea typeface="メイリオ" panose="020B0604030504040204" pitchFamily="50" charset="-128"/>
              </a:rPr>
              <a:t>10</a:t>
            </a:r>
            <a:r>
              <a:rPr lang="ja-JP" altLang="en-US" sz="2000">
                <a:solidFill>
                  <a:srgbClr val="000000"/>
                </a:solidFill>
                <a:latin typeface="メイリオ" panose="020B0604030504040204" pitchFamily="50" charset="-128"/>
                <a:ea typeface="メイリオ" panose="020B0604030504040204" pitchFamily="50" charset="-128"/>
              </a:rPr>
              <a:t>回</a:t>
            </a:r>
            <a:r>
              <a:rPr lang="ja-JP" altLang="en-US" sz="2000" dirty="0">
                <a:solidFill>
                  <a:srgbClr val="000000"/>
                </a:solidFill>
                <a:latin typeface="メイリオ" panose="020B0604030504040204" pitchFamily="50" charset="-128"/>
                <a:ea typeface="メイリオ" panose="020B0604030504040204" pitchFamily="50" charset="-128"/>
              </a:rPr>
              <a:t>を</a:t>
            </a:r>
            <a:r>
              <a:rPr lang="en-US" altLang="ja-JP" sz="2000" dirty="0">
                <a:solidFill>
                  <a:srgbClr val="000000"/>
                </a:solidFill>
                <a:latin typeface="メイリオ" panose="020B0604030504040204" pitchFamily="50" charset="-128"/>
                <a:ea typeface="メイリオ" panose="020B0604030504040204" pitchFamily="50" charset="-128"/>
              </a:rPr>
              <a:t>2</a:t>
            </a:r>
            <a:r>
              <a:rPr lang="ja-JP" altLang="en-US" sz="2000" dirty="0">
                <a:solidFill>
                  <a:srgbClr val="000000"/>
                </a:solidFill>
                <a:latin typeface="メイリオ" panose="020B0604030504040204" pitchFamily="50" charset="-128"/>
                <a:ea typeface="メイリオ" panose="020B0604030504040204" pitchFamily="50" charset="-128"/>
              </a:rPr>
              <a:t>セット行う</a:t>
            </a:r>
            <a:endParaRPr lang="ja-JP" altLang="en-US" sz="2000" dirty="0"/>
          </a:p>
        </p:txBody>
      </p:sp>
      <p:sp>
        <p:nvSpPr>
          <p:cNvPr id="15" name="正方形/長方形 14">
            <a:extLst>
              <a:ext uri="{FF2B5EF4-FFF2-40B4-BE49-F238E27FC236}">
                <a16:creationId xmlns:a16="http://schemas.microsoft.com/office/drawing/2014/main" id="{E3AFB5EC-5303-D34E-83D5-4E9B62804343}"/>
              </a:ext>
            </a:extLst>
          </p:cNvPr>
          <p:cNvSpPr/>
          <p:nvPr/>
        </p:nvSpPr>
        <p:spPr>
          <a:xfrm>
            <a:off x="7712009" y="2411660"/>
            <a:ext cx="4288353" cy="3785652"/>
          </a:xfrm>
          <a:prstGeom prst="rect">
            <a:avLst/>
          </a:prstGeom>
        </p:spPr>
        <p:txBody>
          <a:bodyPr wrap="none">
            <a:spAutoFit/>
          </a:bodyPr>
          <a:lstStyle/>
          <a:p>
            <a:r>
              <a:rPr lang="ja-JP" altLang="en-US" sz="2000" dirty="0">
                <a:solidFill>
                  <a:srgbClr val="000000"/>
                </a:solidFill>
                <a:latin typeface="メイリオ" panose="020B0604030504040204" pitchFamily="50" charset="-128"/>
                <a:ea typeface="メイリオ" panose="020B0604030504040204" pitchFamily="50" charset="-128"/>
              </a:rPr>
              <a:t>①</a:t>
            </a:r>
            <a:r>
              <a:rPr lang="ja-JP" altLang="en-US" sz="2000" b="1" dirty="0">
                <a:solidFill>
                  <a:srgbClr val="000000"/>
                </a:solidFill>
                <a:latin typeface="メイリオ" panose="020B0604030504040204" pitchFamily="50" charset="-128"/>
                <a:ea typeface="メイリオ" panose="020B0604030504040204" pitchFamily="50" charset="-128"/>
              </a:rPr>
              <a:t>耳下腺マッサージ</a:t>
            </a:r>
          </a:p>
          <a:p>
            <a:r>
              <a:rPr lang="ja-JP" altLang="en-US" sz="2000" dirty="0">
                <a:solidFill>
                  <a:srgbClr val="000000"/>
                </a:solidFill>
                <a:latin typeface="メイリオ" panose="020B0604030504040204" pitchFamily="50" charset="-128"/>
                <a:ea typeface="メイリオ" panose="020B0604030504040204" pitchFamily="50" charset="-128"/>
              </a:rPr>
              <a:t>　　耳の前を、</a:t>
            </a:r>
            <a:r>
              <a:rPr lang="en-US" altLang="ja-JP" sz="2000" dirty="0">
                <a:solidFill>
                  <a:srgbClr val="000000"/>
                </a:solidFill>
                <a:latin typeface="メイリオ" panose="020B0604030504040204" pitchFamily="50" charset="-128"/>
                <a:ea typeface="メイリオ" panose="020B0604030504040204" pitchFamily="50" charset="-128"/>
              </a:rPr>
              <a:t>10</a:t>
            </a:r>
            <a:r>
              <a:rPr lang="ja-JP" altLang="en-US" sz="2000" dirty="0">
                <a:solidFill>
                  <a:srgbClr val="000000"/>
                </a:solidFill>
                <a:latin typeface="メイリオ" panose="020B0604030504040204" pitchFamily="50" charset="-128"/>
                <a:ea typeface="メイリオ" panose="020B0604030504040204" pitchFamily="50" charset="-128"/>
              </a:rPr>
              <a:t>回ほど</a:t>
            </a:r>
            <a:endParaRPr lang="en-US" altLang="ja-JP" sz="2000" dirty="0">
              <a:solidFill>
                <a:srgbClr val="000000"/>
              </a:solidFill>
              <a:latin typeface="メイリオ" panose="020B0604030504040204" pitchFamily="50" charset="-128"/>
              <a:ea typeface="メイリオ" panose="020B0604030504040204" pitchFamily="50" charset="-128"/>
            </a:endParaRPr>
          </a:p>
          <a:p>
            <a:r>
              <a:rPr lang="ja-JP" altLang="en-US" sz="2000" dirty="0">
                <a:solidFill>
                  <a:srgbClr val="000000"/>
                </a:solidFill>
                <a:latin typeface="メイリオ" panose="020B0604030504040204" pitchFamily="50" charset="-128"/>
                <a:ea typeface="メイリオ" panose="020B0604030504040204" pitchFamily="50" charset="-128"/>
              </a:rPr>
              <a:t>　　円を描くようにマッサージする</a:t>
            </a:r>
          </a:p>
          <a:p>
            <a:endParaRPr lang="ja-JP" altLang="en-US" sz="2000" dirty="0">
              <a:solidFill>
                <a:srgbClr val="000000"/>
              </a:solidFill>
              <a:latin typeface="メイリオ" panose="020B0604030504040204" pitchFamily="50" charset="-128"/>
              <a:ea typeface="メイリオ" panose="020B0604030504040204" pitchFamily="50" charset="-128"/>
            </a:endParaRPr>
          </a:p>
          <a:p>
            <a:r>
              <a:rPr lang="ja-JP" altLang="en-US" sz="2000" dirty="0">
                <a:solidFill>
                  <a:srgbClr val="000000"/>
                </a:solidFill>
                <a:latin typeface="メイリオ" panose="020B0604030504040204" pitchFamily="50" charset="-128"/>
                <a:ea typeface="メイリオ" panose="020B0604030504040204" pitchFamily="50" charset="-128"/>
              </a:rPr>
              <a:t>②</a:t>
            </a:r>
            <a:r>
              <a:rPr lang="ja-JP" altLang="en-US" sz="2000" b="1" dirty="0">
                <a:solidFill>
                  <a:srgbClr val="000000"/>
                </a:solidFill>
                <a:latin typeface="メイリオ" panose="020B0604030504040204" pitchFamily="50" charset="-128"/>
                <a:ea typeface="メイリオ" panose="020B0604030504040204" pitchFamily="50" charset="-128"/>
              </a:rPr>
              <a:t>顎下腺マッサージ</a:t>
            </a:r>
          </a:p>
          <a:p>
            <a:r>
              <a:rPr lang="ja-JP" altLang="en-US" sz="2000" dirty="0">
                <a:solidFill>
                  <a:srgbClr val="000000"/>
                </a:solidFill>
                <a:latin typeface="メイリオ" panose="020B0604030504040204" pitchFamily="50" charset="-128"/>
                <a:ea typeface="メイリオ" panose="020B0604030504040204" pitchFamily="50" charset="-128"/>
              </a:rPr>
              <a:t>　　顎の内側のくぼみ部分を</a:t>
            </a:r>
            <a:endParaRPr lang="en-US" altLang="ja-JP" sz="2000" dirty="0">
              <a:solidFill>
                <a:srgbClr val="000000"/>
              </a:solidFill>
              <a:latin typeface="メイリオ" panose="020B0604030504040204" pitchFamily="50" charset="-128"/>
              <a:ea typeface="メイリオ" panose="020B0604030504040204" pitchFamily="50" charset="-128"/>
            </a:endParaRPr>
          </a:p>
          <a:p>
            <a:r>
              <a:rPr lang="ja-JP" altLang="en-US" sz="2000">
                <a:solidFill>
                  <a:srgbClr val="000000"/>
                </a:solidFill>
                <a:latin typeface="メイリオ" panose="020B0604030504040204" pitchFamily="50" charset="-128"/>
                <a:ea typeface="メイリオ" panose="020B0604030504040204" pitchFamily="50" charset="-128"/>
              </a:rPr>
              <a:t>　　</a:t>
            </a:r>
            <a:r>
              <a:rPr lang="en-US" altLang="ja-JP" sz="2000" dirty="0">
                <a:solidFill>
                  <a:srgbClr val="000000"/>
                </a:solidFill>
                <a:latin typeface="メイリオ" panose="020B0604030504040204" pitchFamily="50" charset="-128"/>
                <a:ea typeface="メイリオ" panose="020B0604030504040204" pitchFamily="50" charset="-128"/>
              </a:rPr>
              <a:t>10</a:t>
            </a:r>
            <a:r>
              <a:rPr lang="ja-JP" altLang="en-US" sz="2000">
                <a:solidFill>
                  <a:srgbClr val="000000"/>
                </a:solidFill>
                <a:latin typeface="メイリオ" panose="020B0604030504040204" pitchFamily="50" charset="-128"/>
                <a:ea typeface="メイリオ" panose="020B0604030504040204" pitchFamily="50" charset="-128"/>
              </a:rPr>
              <a:t>回</a:t>
            </a:r>
            <a:r>
              <a:rPr lang="ja-JP" altLang="en-US" sz="2000" dirty="0">
                <a:solidFill>
                  <a:srgbClr val="000000"/>
                </a:solidFill>
                <a:latin typeface="メイリオ" panose="020B0604030504040204" pitchFamily="50" charset="-128"/>
                <a:ea typeface="メイリオ" panose="020B0604030504040204" pitchFamily="50" charset="-128"/>
              </a:rPr>
              <a:t>ほど押していく</a:t>
            </a:r>
          </a:p>
          <a:p>
            <a:endParaRPr lang="ja-JP" altLang="en-US" sz="2000" dirty="0">
              <a:solidFill>
                <a:srgbClr val="000000"/>
              </a:solidFill>
              <a:latin typeface="メイリオ" panose="020B0604030504040204" pitchFamily="50" charset="-128"/>
              <a:ea typeface="メイリオ" panose="020B0604030504040204" pitchFamily="50" charset="-128"/>
            </a:endParaRPr>
          </a:p>
          <a:p>
            <a:r>
              <a:rPr lang="ja-JP" altLang="en-US" sz="2000" dirty="0">
                <a:solidFill>
                  <a:srgbClr val="000000"/>
                </a:solidFill>
                <a:latin typeface="メイリオ" panose="020B0604030504040204" pitchFamily="50" charset="-128"/>
                <a:ea typeface="メイリオ" panose="020B0604030504040204" pitchFamily="50" charset="-128"/>
              </a:rPr>
              <a:t>③</a:t>
            </a:r>
            <a:r>
              <a:rPr lang="ja-JP" altLang="en-US" sz="2000" b="1" dirty="0">
                <a:solidFill>
                  <a:srgbClr val="000000"/>
                </a:solidFill>
                <a:latin typeface="メイリオ" panose="020B0604030504040204" pitchFamily="50" charset="-128"/>
                <a:ea typeface="メイリオ" panose="020B0604030504040204" pitchFamily="50" charset="-128"/>
              </a:rPr>
              <a:t>舌下腺マッサージ</a:t>
            </a:r>
          </a:p>
          <a:p>
            <a:r>
              <a:rPr lang="ja-JP" altLang="en-US" sz="2000" dirty="0">
                <a:solidFill>
                  <a:srgbClr val="000000"/>
                </a:solidFill>
                <a:latin typeface="メイリオ" panose="020B0604030504040204" pitchFamily="50" charset="-128"/>
                <a:ea typeface="メイリオ" panose="020B0604030504040204" pitchFamily="50" charset="-128"/>
              </a:rPr>
              <a:t>　　顎の下の柔らかい部分を親指で</a:t>
            </a:r>
            <a:endParaRPr lang="en-US" altLang="ja-JP" sz="2000" dirty="0">
              <a:solidFill>
                <a:srgbClr val="000000"/>
              </a:solidFill>
              <a:latin typeface="メイリオ" panose="020B0604030504040204" pitchFamily="50" charset="-128"/>
              <a:ea typeface="メイリオ" panose="020B0604030504040204" pitchFamily="50" charset="-128"/>
            </a:endParaRPr>
          </a:p>
          <a:p>
            <a:r>
              <a:rPr lang="ja-JP" altLang="en-US" sz="2000" dirty="0">
                <a:solidFill>
                  <a:srgbClr val="000000"/>
                </a:solidFill>
                <a:latin typeface="メイリオ" panose="020B0604030504040204" pitchFamily="50" charset="-128"/>
                <a:ea typeface="メイリオ" panose="020B0604030504040204" pitchFamily="50" charset="-128"/>
              </a:rPr>
              <a:t>　　</a:t>
            </a:r>
            <a:r>
              <a:rPr lang="en-US" altLang="ja-JP" sz="2000" dirty="0">
                <a:solidFill>
                  <a:srgbClr val="000000"/>
                </a:solidFill>
                <a:latin typeface="メイリオ" panose="020B0604030504040204" pitchFamily="50" charset="-128"/>
                <a:ea typeface="メイリオ" panose="020B0604030504040204" pitchFamily="50" charset="-128"/>
              </a:rPr>
              <a:t>10</a:t>
            </a:r>
            <a:r>
              <a:rPr lang="ja-JP" altLang="en-US" sz="2000" dirty="0">
                <a:solidFill>
                  <a:srgbClr val="000000"/>
                </a:solidFill>
                <a:latin typeface="メイリオ" panose="020B0604030504040204" pitchFamily="50" charset="-128"/>
                <a:ea typeface="メイリオ" panose="020B0604030504040204" pitchFamily="50" charset="-128"/>
              </a:rPr>
              <a:t>回ほど上方向にゆっくり</a:t>
            </a:r>
            <a:endParaRPr lang="en-US" altLang="ja-JP" sz="2000" dirty="0">
              <a:solidFill>
                <a:srgbClr val="000000"/>
              </a:solidFill>
              <a:latin typeface="メイリオ" panose="020B0604030504040204" pitchFamily="50" charset="-128"/>
              <a:ea typeface="メイリオ" panose="020B0604030504040204" pitchFamily="50" charset="-128"/>
            </a:endParaRPr>
          </a:p>
          <a:p>
            <a:r>
              <a:rPr lang="ja-JP" altLang="en-US" sz="2000" dirty="0">
                <a:solidFill>
                  <a:srgbClr val="000000"/>
                </a:solidFill>
                <a:latin typeface="メイリオ" panose="020B0604030504040204" pitchFamily="50" charset="-128"/>
                <a:ea typeface="メイリオ" panose="020B0604030504040204" pitchFamily="50" charset="-128"/>
              </a:rPr>
              <a:t>　　押し当てる</a:t>
            </a:r>
            <a:endParaRPr lang="ja-JP" altLang="en-US" sz="2000" dirty="0"/>
          </a:p>
        </p:txBody>
      </p:sp>
      <p:pic>
        <p:nvPicPr>
          <p:cNvPr id="4" name="図 3">
            <a:extLst>
              <a:ext uri="{FF2B5EF4-FFF2-40B4-BE49-F238E27FC236}">
                <a16:creationId xmlns:a16="http://schemas.microsoft.com/office/drawing/2014/main" id="{DCE50E6B-D948-6541-9283-B35CF33C5C04}"/>
              </a:ext>
            </a:extLst>
          </p:cNvPr>
          <p:cNvPicPr>
            <a:picLocks noChangeAspect="1"/>
          </p:cNvPicPr>
          <p:nvPr/>
        </p:nvPicPr>
        <p:blipFill>
          <a:blip r:embed="rId7"/>
          <a:stretch>
            <a:fillRect/>
          </a:stretch>
        </p:blipFill>
        <p:spPr>
          <a:xfrm>
            <a:off x="983432" y="2448619"/>
            <a:ext cx="1584176" cy="1991536"/>
          </a:xfrm>
          <a:prstGeom prst="rect">
            <a:avLst/>
          </a:prstGeom>
        </p:spPr>
      </p:pic>
      <p:sp>
        <p:nvSpPr>
          <p:cNvPr id="6" name="テキスト ボックス 5">
            <a:extLst>
              <a:ext uri="{FF2B5EF4-FFF2-40B4-BE49-F238E27FC236}">
                <a16:creationId xmlns:a16="http://schemas.microsoft.com/office/drawing/2014/main" id="{0C143B03-9288-C247-A377-25B1F22E179A}"/>
              </a:ext>
            </a:extLst>
          </p:cNvPr>
          <p:cNvSpPr txBox="1"/>
          <p:nvPr/>
        </p:nvSpPr>
        <p:spPr>
          <a:xfrm>
            <a:off x="2172603" y="2489056"/>
            <a:ext cx="1419591" cy="276999"/>
          </a:xfrm>
          <a:prstGeom prst="rect">
            <a:avLst/>
          </a:prstGeom>
          <a:noFill/>
        </p:spPr>
        <p:txBody>
          <a:bodyPr wrap="square" rtlCol="0">
            <a:spAutoFit/>
          </a:bodyPr>
          <a:lstStyle/>
          <a:p>
            <a:r>
              <a:rPr kumimoji="1" lang="ja-JP" altLang="en-US" sz="1200">
                <a:latin typeface="Meiryo" panose="020B0604030504040204" pitchFamily="34" charset="-128"/>
                <a:ea typeface="Meiryo" panose="020B0604030504040204" pitchFamily="34" charset="-128"/>
              </a:rPr>
              <a:t>パパパパパ・・・</a:t>
            </a:r>
          </a:p>
        </p:txBody>
      </p:sp>
      <p:pic>
        <p:nvPicPr>
          <p:cNvPr id="13" name="図 12">
            <a:extLst>
              <a:ext uri="{FF2B5EF4-FFF2-40B4-BE49-F238E27FC236}">
                <a16:creationId xmlns:a16="http://schemas.microsoft.com/office/drawing/2014/main" id="{753B1F88-1DE2-3F41-BB6E-A68D063F5D06}"/>
              </a:ext>
            </a:extLst>
          </p:cNvPr>
          <p:cNvPicPr>
            <a:picLocks noChangeAspect="1"/>
          </p:cNvPicPr>
          <p:nvPr/>
        </p:nvPicPr>
        <p:blipFill>
          <a:blip r:embed="rId8"/>
          <a:stretch>
            <a:fillRect/>
          </a:stretch>
        </p:blipFill>
        <p:spPr>
          <a:xfrm>
            <a:off x="6337727" y="2459456"/>
            <a:ext cx="889000" cy="1117600"/>
          </a:xfrm>
          <a:prstGeom prst="rect">
            <a:avLst/>
          </a:prstGeom>
        </p:spPr>
      </p:pic>
      <p:pic>
        <p:nvPicPr>
          <p:cNvPr id="16" name="図 15">
            <a:extLst>
              <a:ext uri="{FF2B5EF4-FFF2-40B4-BE49-F238E27FC236}">
                <a16:creationId xmlns:a16="http://schemas.microsoft.com/office/drawing/2014/main" id="{8178A237-B039-E844-9B1D-8EF644AC3CB9}"/>
              </a:ext>
            </a:extLst>
          </p:cNvPr>
          <p:cNvPicPr>
            <a:picLocks noChangeAspect="1"/>
          </p:cNvPicPr>
          <p:nvPr/>
        </p:nvPicPr>
        <p:blipFill>
          <a:blip r:embed="rId9"/>
          <a:stretch>
            <a:fillRect/>
          </a:stretch>
        </p:blipFill>
        <p:spPr>
          <a:xfrm>
            <a:off x="6337727" y="3664703"/>
            <a:ext cx="889000" cy="1117600"/>
          </a:xfrm>
          <a:prstGeom prst="rect">
            <a:avLst/>
          </a:prstGeom>
        </p:spPr>
      </p:pic>
      <p:pic>
        <p:nvPicPr>
          <p:cNvPr id="19" name="図 18">
            <a:extLst>
              <a:ext uri="{FF2B5EF4-FFF2-40B4-BE49-F238E27FC236}">
                <a16:creationId xmlns:a16="http://schemas.microsoft.com/office/drawing/2014/main" id="{89672287-1953-8946-B6BA-67DAB9F584E5}"/>
              </a:ext>
            </a:extLst>
          </p:cNvPr>
          <p:cNvPicPr>
            <a:picLocks noChangeAspect="1"/>
          </p:cNvPicPr>
          <p:nvPr/>
        </p:nvPicPr>
        <p:blipFill>
          <a:blip r:embed="rId10"/>
          <a:stretch>
            <a:fillRect/>
          </a:stretch>
        </p:blipFill>
        <p:spPr>
          <a:xfrm>
            <a:off x="6337727" y="4880787"/>
            <a:ext cx="889000" cy="1117600"/>
          </a:xfrm>
          <a:prstGeom prst="rect">
            <a:avLst/>
          </a:prstGeom>
        </p:spPr>
      </p:pic>
      <p:pic>
        <p:nvPicPr>
          <p:cNvPr id="22" name="図 21">
            <a:extLst>
              <a:ext uri="{FF2B5EF4-FFF2-40B4-BE49-F238E27FC236}">
                <a16:creationId xmlns:a16="http://schemas.microsoft.com/office/drawing/2014/main" id="{E4522DDD-E700-2F47-9D76-1474A47AE4D1}"/>
              </a:ext>
            </a:extLst>
          </p:cNvPr>
          <p:cNvPicPr>
            <a:picLocks noChangeAspect="1"/>
          </p:cNvPicPr>
          <p:nvPr/>
        </p:nvPicPr>
        <p:blipFill>
          <a:blip r:embed="rId11"/>
          <a:stretch>
            <a:fillRect/>
          </a:stretch>
        </p:blipFill>
        <p:spPr>
          <a:xfrm>
            <a:off x="4014746" y="2411660"/>
            <a:ext cx="1900429" cy="2455723"/>
          </a:xfrm>
          <a:prstGeom prst="rect">
            <a:avLst/>
          </a:prstGeom>
        </p:spPr>
      </p:pic>
      <p:sp>
        <p:nvSpPr>
          <p:cNvPr id="23" name="テキスト ボックス 22">
            <a:extLst>
              <a:ext uri="{FF2B5EF4-FFF2-40B4-BE49-F238E27FC236}">
                <a16:creationId xmlns:a16="http://schemas.microsoft.com/office/drawing/2014/main" id="{05BAAA11-06FF-1B44-8D4F-CFD77F509FAB}"/>
              </a:ext>
            </a:extLst>
          </p:cNvPr>
          <p:cNvSpPr txBox="1"/>
          <p:nvPr/>
        </p:nvSpPr>
        <p:spPr>
          <a:xfrm>
            <a:off x="5368348" y="4525061"/>
            <a:ext cx="758103"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耳下腺</a:t>
            </a:r>
          </a:p>
        </p:txBody>
      </p:sp>
      <p:sp>
        <p:nvSpPr>
          <p:cNvPr id="24" name="テキスト ボックス 23">
            <a:extLst>
              <a:ext uri="{FF2B5EF4-FFF2-40B4-BE49-F238E27FC236}">
                <a16:creationId xmlns:a16="http://schemas.microsoft.com/office/drawing/2014/main" id="{1043BA28-5B67-854A-B466-D70838E7C77E}"/>
              </a:ext>
            </a:extLst>
          </p:cNvPr>
          <p:cNvSpPr txBox="1"/>
          <p:nvPr/>
        </p:nvSpPr>
        <p:spPr>
          <a:xfrm>
            <a:off x="4014746" y="4488721"/>
            <a:ext cx="981354"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顎下腺</a:t>
            </a:r>
          </a:p>
        </p:txBody>
      </p:sp>
      <p:sp>
        <p:nvSpPr>
          <p:cNvPr id="25" name="テキスト ボックス 24">
            <a:extLst>
              <a:ext uri="{FF2B5EF4-FFF2-40B4-BE49-F238E27FC236}">
                <a16:creationId xmlns:a16="http://schemas.microsoft.com/office/drawing/2014/main" id="{166957BE-29C0-5444-88CC-1B1757CB4BF8}"/>
              </a:ext>
            </a:extLst>
          </p:cNvPr>
          <p:cNvSpPr txBox="1"/>
          <p:nvPr/>
        </p:nvSpPr>
        <p:spPr>
          <a:xfrm>
            <a:off x="3250814" y="4219096"/>
            <a:ext cx="758103"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舌下腺</a:t>
            </a:r>
          </a:p>
        </p:txBody>
      </p:sp>
      <p:sp>
        <p:nvSpPr>
          <p:cNvPr id="26" name="円/楕円 25">
            <a:extLst>
              <a:ext uri="{FF2B5EF4-FFF2-40B4-BE49-F238E27FC236}">
                <a16:creationId xmlns:a16="http://schemas.microsoft.com/office/drawing/2014/main" id="{967C6331-6CDD-1D4E-8B11-AA80182515DC}"/>
              </a:ext>
            </a:extLst>
          </p:cNvPr>
          <p:cNvSpPr/>
          <p:nvPr/>
        </p:nvSpPr>
        <p:spPr>
          <a:xfrm>
            <a:off x="5073564" y="3898684"/>
            <a:ext cx="288032"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79621599-A3B8-2644-ABAB-6FBB487E8B16}"/>
              </a:ext>
            </a:extLst>
          </p:cNvPr>
          <p:cNvSpPr/>
          <p:nvPr/>
        </p:nvSpPr>
        <p:spPr>
          <a:xfrm>
            <a:off x="4588282" y="4069614"/>
            <a:ext cx="288032"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8" name="円/楕円 27">
            <a:extLst>
              <a:ext uri="{FF2B5EF4-FFF2-40B4-BE49-F238E27FC236}">
                <a16:creationId xmlns:a16="http://schemas.microsoft.com/office/drawing/2014/main" id="{84A754AC-0887-894B-A121-CCDE6C899A8C}"/>
              </a:ext>
            </a:extLst>
          </p:cNvPr>
          <p:cNvSpPr/>
          <p:nvPr/>
        </p:nvSpPr>
        <p:spPr>
          <a:xfrm>
            <a:off x="4165730" y="3961602"/>
            <a:ext cx="288032"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矢印コネクタ 29">
            <a:extLst>
              <a:ext uri="{FF2B5EF4-FFF2-40B4-BE49-F238E27FC236}">
                <a16:creationId xmlns:a16="http://schemas.microsoft.com/office/drawing/2014/main" id="{6ADA6AA3-8426-1646-AE4B-A59061CDCA5C}"/>
              </a:ext>
            </a:extLst>
          </p:cNvPr>
          <p:cNvCxnSpPr>
            <a:cxnSpLocks/>
          </p:cNvCxnSpPr>
          <p:nvPr/>
        </p:nvCxnSpPr>
        <p:spPr>
          <a:xfrm flipH="1" flipV="1">
            <a:off x="5347585" y="4178540"/>
            <a:ext cx="173644" cy="293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238EAF12-D7DD-2A41-A6A3-EAC8AE9AC4C6}"/>
              </a:ext>
            </a:extLst>
          </p:cNvPr>
          <p:cNvCxnSpPr>
            <a:cxnSpLocks/>
          </p:cNvCxnSpPr>
          <p:nvPr/>
        </p:nvCxnSpPr>
        <p:spPr>
          <a:xfrm flipV="1">
            <a:off x="4329374" y="4255344"/>
            <a:ext cx="248842" cy="207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47552FBC-9A09-994F-A5EC-01C75C08055E}"/>
              </a:ext>
            </a:extLst>
          </p:cNvPr>
          <p:cNvCxnSpPr>
            <a:cxnSpLocks/>
          </p:cNvCxnSpPr>
          <p:nvPr/>
        </p:nvCxnSpPr>
        <p:spPr>
          <a:xfrm flipV="1">
            <a:off x="3921657" y="4108473"/>
            <a:ext cx="208463" cy="126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7（自分で出来る口腔機能向上メニュー）.mp3" descr="7（自分で出来る口腔機能向上メニュー）.mp3">
            <a:hlinkClick r:id="" action="ppaction://media"/>
            <a:extLst>
              <a:ext uri="{FF2B5EF4-FFF2-40B4-BE49-F238E27FC236}">
                <a16:creationId xmlns:a16="http://schemas.microsoft.com/office/drawing/2014/main" id="{0AA6EDFA-6418-4340-B061-D40F12EFDB5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8608" y="130702"/>
            <a:ext cx="360000" cy="360000"/>
          </a:xfrm>
          <a:prstGeom prst="rect">
            <a:avLst/>
          </a:prstGeom>
        </p:spPr>
      </p:pic>
      <p:sp>
        <p:nvSpPr>
          <p:cNvPr id="31" name="正方形/長方形 30">
            <a:extLst>
              <a:ext uri="{FF2B5EF4-FFF2-40B4-BE49-F238E27FC236}">
                <a16:creationId xmlns:a16="http://schemas.microsoft.com/office/drawing/2014/main" id="{B39ECBFB-6D51-FE4B-A916-1F2532C3D4AB}"/>
              </a:ext>
            </a:extLst>
          </p:cNvPr>
          <p:cNvSpPr/>
          <p:nvPr/>
        </p:nvSpPr>
        <p:spPr>
          <a:xfrm>
            <a:off x="8252615" y="6561066"/>
            <a:ext cx="1449436" cy="215444"/>
          </a:xfrm>
          <a:prstGeom prst="rect">
            <a:avLst/>
          </a:prstGeom>
        </p:spPr>
        <p:txBody>
          <a:bodyPr wrap="none">
            <a:spAutoFit/>
          </a:bodyPr>
          <a:lstStyle/>
          <a:p>
            <a:r>
              <a:rPr lang="en" altLang="ja-JP" sz="800" dirty="0">
                <a:solidFill>
                  <a:srgbClr val="FF7B7B"/>
                </a:solidFill>
                <a:latin typeface="Meiryo" panose="020B0604030504040204" pitchFamily="34" charset="-128"/>
                <a:ea typeface="Meiryo" panose="020B0604030504040204" pitchFamily="34" charset="-128"/>
                <a:hlinkClick r:id="rId13"/>
              </a:rPr>
              <a:t>Created By ondoku3.com</a:t>
            </a:r>
            <a:endParaRPr lang="ja-JP" altLang="en-US" sz="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08063234"/>
      </p:ext>
    </p:extLst>
  </p:cSld>
  <p:clrMapOvr>
    <a:masterClrMapping/>
  </p:clrMapOvr>
  <mc:AlternateContent xmlns:mc="http://schemas.openxmlformats.org/markup-compatibility/2006" xmlns:p14="http://schemas.microsoft.com/office/powerpoint/2010/main">
    <mc:Choice Requires="p14">
      <p:transition spd="slow" p14:dur="2000" advTm="58632"/>
    </mc:Choice>
    <mc:Fallback xmlns="">
      <p:transition spd="slow" advTm="5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7" objId="3"/>
        <p14:stopEvt time="57884"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生活における口腔機能向上への取り組み</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a:solidFill>
                  <a:srgbClr val="7030A0"/>
                </a:solidFill>
                <a:latin typeface="メイリオ" panose="020B0604030504040204" pitchFamily="50" charset="-128"/>
                <a:ea typeface="メイリオ" panose="020B0604030504040204" pitchFamily="50" charset="-128"/>
              </a:rPr>
              <a:t>口腔機能向上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a:extLst>
              <a:ext uri="{FF2B5EF4-FFF2-40B4-BE49-F238E27FC236}">
                <a16:creationId xmlns:a16="http://schemas.microsoft.com/office/drawing/2014/main" id="{117BA1AF-29E7-BB41-853E-FAF6B5C25D94}"/>
              </a:ext>
            </a:extLst>
          </p:cNvPr>
          <p:cNvSpPr/>
          <p:nvPr/>
        </p:nvSpPr>
        <p:spPr>
          <a:xfrm>
            <a:off x="5501464" y="2235221"/>
            <a:ext cx="6624736" cy="3362459"/>
          </a:xfrm>
          <a:prstGeom prst="rect">
            <a:avLst/>
          </a:prstGeom>
        </p:spPr>
        <p:txBody>
          <a:bodyPr wrap="square">
            <a:spAutoFit/>
          </a:bodyPr>
          <a:lstStyle/>
          <a:p>
            <a:pPr>
              <a:lnSpc>
                <a:spcPct val="150000"/>
              </a:lnSpc>
            </a:pPr>
            <a:r>
              <a:rPr lang="ja-JP" altLang="en-US" sz="3200" b="1" dirty="0">
                <a:solidFill>
                  <a:srgbClr val="000000"/>
                </a:solidFill>
                <a:latin typeface="メイリオ" panose="020B0604030504040204" pitchFamily="50" charset="-128"/>
                <a:ea typeface="メイリオ" panose="020B0604030504040204" pitchFamily="50" charset="-128"/>
              </a:rPr>
              <a:t>だれが・いつ・どこで？</a:t>
            </a:r>
            <a:endParaRPr lang="en-US" altLang="ja-JP" sz="3200" b="1" dirty="0">
              <a:solidFill>
                <a:srgbClr val="000000"/>
              </a:solidFill>
              <a:latin typeface="メイリオ" panose="020B0604030504040204" pitchFamily="50" charset="-128"/>
              <a:ea typeface="メイリオ" panose="020B0604030504040204" pitchFamily="50" charset="-128"/>
            </a:endParaRPr>
          </a:p>
          <a:p>
            <a:pPr>
              <a:lnSpc>
                <a:spcPct val="150000"/>
              </a:lnSpc>
            </a:pPr>
            <a:r>
              <a:rPr lang="ja-JP" altLang="en-US" sz="2800" dirty="0">
                <a:solidFill>
                  <a:srgbClr val="000000"/>
                </a:solidFill>
                <a:latin typeface="メイリオ" panose="020B0604030504040204" pitchFamily="50" charset="-128"/>
                <a:ea typeface="メイリオ" panose="020B0604030504040204" pitchFamily="50" charset="-128"/>
              </a:rPr>
              <a:t>★口腔機能向上メニュー</a:t>
            </a:r>
          </a:p>
          <a:p>
            <a:pPr>
              <a:lnSpc>
                <a:spcPct val="150000"/>
              </a:lnSpc>
            </a:pPr>
            <a:r>
              <a:rPr lang="ja-JP" altLang="en-US" sz="2800" dirty="0">
                <a:solidFill>
                  <a:srgbClr val="000000"/>
                </a:solidFill>
                <a:latin typeface="メイリオ" panose="020B0604030504040204" pitchFamily="50" charset="-128"/>
                <a:ea typeface="メイリオ" panose="020B0604030504040204" pitchFamily="50" charset="-128"/>
              </a:rPr>
              <a:t>・自分自身で、施設スタッフや医療者が</a:t>
            </a:r>
          </a:p>
          <a:p>
            <a:pPr>
              <a:lnSpc>
                <a:spcPct val="150000"/>
              </a:lnSpc>
            </a:pPr>
            <a:r>
              <a:rPr lang="ja-JP" altLang="en-US" sz="2800" dirty="0">
                <a:solidFill>
                  <a:srgbClr val="000000"/>
                </a:solidFill>
                <a:latin typeface="メイリオ" panose="020B0604030504040204" pitchFamily="50" charset="-128"/>
                <a:ea typeface="メイリオ" panose="020B0604030504040204" pitchFamily="50" charset="-128"/>
              </a:rPr>
              <a:t>・毎日、時々、必要に応じて</a:t>
            </a:r>
          </a:p>
          <a:p>
            <a:pPr>
              <a:lnSpc>
                <a:spcPct val="150000"/>
              </a:lnSpc>
            </a:pPr>
            <a:r>
              <a:rPr lang="ja-JP" altLang="en-US" sz="2800" dirty="0">
                <a:solidFill>
                  <a:srgbClr val="000000"/>
                </a:solidFill>
                <a:latin typeface="メイリオ" panose="020B0604030504040204" pitchFamily="50" charset="-128"/>
                <a:ea typeface="メイリオ" panose="020B0604030504040204" pitchFamily="50" charset="-128"/>
              </a:rPr>
              <a:t>・自宅、施設、医療機関で</a:t>
            </a:r>
          </a:p>
        </p:txBody>
      </p:sp>
      <p:pic>
        <p:nvPicPr>
          <p:cNvPr id="3" name="図 2">
            <a:extLst>
              <a:ext uri="{FF2B5EF4-FFF2-40B4-BE49-F238E27FC236}">
                <a16:creationId xmlns:a16="http://schemas.microsoft.com/office/drawing/2014/main" id="{07425719-3FA8-A141-A29C-8E2C089D53F0}"/>
              </a:ext>
            </a:extLst>
          </p:cNvPr>
          <p:cNvPicPr>
            <a:picLocks noChangeAspect="1"/>
          </p:cNvPicPr>
          <p:nvPr/>
        </p:nvPicPr>
        <p:blipFill>
          <a:blip r:embed="rId7"/>
          <a:stretch>
            <a:fillRect/>
          </a:stretch>
        </p:blipFill>
        <p:spPr>
          <a:xfrm>
            <a:off x="462487" y="1518440"/>
            <a:ext cx="4464496" cy="5274334"/>
          </a:xfrm>
          <a:prstGeom prst="rect">
            <a:avLst/>
          </a:prstGeom>
        </p:spPr>
      </p:pic>
      <p:pic>
        <p:nvPicPr>
          <p:cNvPr id="4" name="8（生活における口腔機能向上への取組）.mp3" descr="8（生活における口腔機能向上への取組）.mp3">
            <a:hlinkClick r:id="" action="ppaction://media"/>
            <a:extLst>
              <a:ext uri="{FF2B5EF4-FFF2-40B4-BE49-F238E27FC236}">
                <a16:creationId xmlns:a16="http://schemas.microsoft.com/office/drawing/2014/main" id="{EEF081D7-39E1-094D-A00B-7C10B6BC6C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8608" y="98374"/>
            <a:ext cx="360000" cy="360000"/>
          </a:xfrm>
          <a:prstGeom prst="rect">
            <a:avLst/>
          </a:prstGeom>
        </p:spPr>
      </p:pic>
      <p:sp>
        <p:nvSpPr>
          <p:cNvPr id="11" name="正方形/長方形 10">
            <a:extLst>
              <a:ext uri="{FF2B5EF4-FFF2-40B4-BE49-F238E27FC236}">
                <a16:creationId xmlns:a16="http://schemas.microsoft.com/office/drawing/2014/main" id="{419272FB-7771-A647-BB43-F73CAEEF074F}"/>
              </a:ext>
            </a:extLst>
          </p:cNvPr>
          <p:cNvSpPr/>
          <p:nvPr/>
        </p:nvSpPr>
        <p:spPr>
          <a:xfrm>
            <a:off x="8269824" y="6563122"/>
            <a:ext cx="1449436" cy="215444"/>
          </a:xfrm>
          <a:prstGeom prst="rect">
            <a:avLst/>
          </a:prstGeom>
        </p:spPr>
        <p:txBody>
          <a:bodyPr wrap="none">
            <a:spAutoFit/>
          </a:bodyPr>
          <a:lstStyle/>
          <a:p>
            <a:r>
              <a:rPr lang="en" altLang="ja-JP" sz="800" dirty="0">
                <a:solidFill>
                  <a:srgbClr val="FF7B7B"/>
                </a:solidFill>
                <a:latin typeface="Meiryo" panose="020B0604030504040204" pitchFamily="34" charset="-128"/>
                <a:ea typeface="Meiryo" panose="020B0604030504040204" pitchFamily="34" charset="-128"/>
                <a:hlinkClick r:id="rId9"/>
              </a:rPr>
              <a:t>Created By ondoku3.com</a:t>
            </a:r>
            <a:endParaRPr lang="ja-JP" altLang="en-US" sz="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44620945"/>
      </p:ext>
    </p:extLst>
  </p:cSld>
  <p:clrMapOvr>
    <a:masterClrMapping/>
  </p:clrMapOvr>
  <mc:AlternateContent xmlns:mc="http://schemas.openxmlformats.org/markup-compatibility/2006" xmlns:p14="http://schemas.microsoft.com/office/powerpoint/2010/main">
    <mc:Choice Requires="p14">
      <p:transition spd="slow" p14:dur="2000" advTm="26831"/>
    </mc:Choice>
    <mc:Fallback xmlns="">
      <p:transition spd="slow" advTm="26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 objId="4"/>
        <p14:stopEvt time="25202"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6194BAA-E0B6-F641-97A7-BBF8540661CE}"/>
              </a:ext>
            </a:extLst>
          </p:cNvPr>
          <p:cNvPicPr>
            <a:picLocks noChangeAspect="1"/>
          </p:cNvPicPr>
          <p:nvPr/>
        </p:nvPicPr>
        <p:blipFill>
          <a:blip r:embed="rId5"/>
          <a:stretch>
            <a:fillRect/>
          </a:stretch>
        </p:blipFill>
        <p:spPr>
          <a:xfrm>
            <a:off x="7752185" y="1317695"/>
            <a:ext cx="4441168" cy="5556225"/>
          </a:xfrm>
          <a:prstGeom prst="rect">
            <a:avLst/>
          </a:prstGeom>
        </p:spPr>
      </p:pic>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このような改善が期待できます！</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a:solidFill>
                  <a:srgbClr val="7030A0"/>
                </a:solidFill>
                <a:latin typeface="メイリオ" panose="020B0604030504040204" pitchFamily="50" charset="-128"/>
                <a:ea typeface="メイリオ" panose="020B0604030504040204" pitchFamily="50" charset="-128"/>
              </a:rPr>
              <a:t>口腔機能向上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a:extLst>
              <a:ext uri="{FF2B5EF4-FFF2-40B4-BE49-F238E27FC236}">
                <a16:creationId xmlns:a16="http://schemas.microsoft.com/office/drawing/2014/main" id="{117BA1AF-29E7-BB41-853E-FAF6B5C25D94}"/>
              </a:ext>
            </a:extLst>
          </p:cNvPr>
          <p:cNvSpPr/>
          <p:nvPr/>
        </p:nvSpPr>
        <p:spPr>
          <a:xfrm>
            <a:off x="640875" y="1674077"/>
            <a:ext cx="6343794" cy="5132174"/>
          </a:xfrm>
          <a:prstGeom prst="rect">
            <a:avLst/>
          </a:prstGeom>
        </p:spPr>
        <p:txBody>
          <a:bodyPr wrap="square">
            <a:spAutoFit/>
          </a:bodyPr>
          <a:lstStyle/>
          <a:p>
            <a:r>
              <a:rPr lang="ja-JP" altLang="en-US" sz="3200" b="1" dirty="0">
                <a:solidFill>
                  <a:srgbClr val="000000"/>
                </a:solidFill>
                <a:latin typeface="メイリオ" panose="020B0604030504040204" pitchFamily="50" charset="-128"/>
                <a:ea typeface="メイリオ" panose="020B0604030504040204" pitchFamily="50" charset="-128"/>
              </a:rPr>
              <a:t>歯科治療と</a:t>
            </a:r>
            <a:endParaRPr lang="en-US" altLang="ja-JP" sz="3200" b="1" dirty="0">
              <a:solidFill>
                <a:srgbClr val="000000"/>
              </a:solidFill>
              <a:latin typeface="メイリオ" panose="020B0604030504040204" pitchFamily="50" charset="-128"/>
              <a:ea typeface="メイリオ" panose="020B0604030504040204" pitchFamily="50" charset="-128"/>
            </a:endParaRPr>
          </a:p>
          <a:p>
            <a:r>
              <a:rPr lang="ja-JP" altLang="en-US" sz="3200" b="1" dirty="0">
                <a:solidFill>
                  <a:srgbClr val="000000"/>
                </a:solidFill>
                <a:latin typeface="メイリオ" panose="020B0604030504040204" pitchFamily="50" charset="-128"/>
                <a:ea typeface="メイリオ" panose="020B0604030504040204" pitchFamily="50" charset="-128"/>
              </a:rPr>
              <a:t>　　口腔機能向上メニューの連携</a:t>
            </a:r>
            <a:r>
              <a:rPr lang="ja-JP" altLang="en-US" sz="2400" dirty="0">
                <a:solidFill>
                  <a:srgbClr val="000000"/>
                </a:solidFill>
                <a:latin typeface="メイリオ" panose="020B0604030504040204" pitchFamily="50" charset="-128"/>
                <a:ea typeface="メイリオ" panose="020B0604030504040204" pitchFamily="50" charset="-128"/>
              </a:rPr>
              <a:t>　</a:t>
            </a:r>
            <a:endParaRPr lang="en-US" altLang="ja-JP" sz="2400" dirty="0">
              <a:solidFill>
                <a:srgbClr val="000000"/>
              </a:solidFill>
              <a:latin typeface="メイリオ" panose="020B0604030504040204" pitchFamily="50" charset="-128"/>
              <a:ea typeface="メイリオ" panose="020B0604030504040204" pitchFamily="50" charset="-128"/>
            </a:endParaRPr>
          </a:p>
          <a:p>
            <a:pPr>
              <a:lnSpc>
                <a:spcPct val="150000"/>
              </a:lnSpc>
            </a:pPr>
            <a:endParaRPr lang="en-US" altLang="ja-JP" sz="1000" dirty="0">
              <a:solidFill>
                <a:srgbClr val="000000"/>
              </a:solidFill>
              <a:latin typeface="メイリオ" panose="020B0604030504040204" pitchFamily="50" charset="-128"/>
              <a:ea typeface="メイリオ" panose="020B0604030504040204" pitchFamily="50" charset="-128"/>
            </a:endParaRPr>
          </a:p>
          <a:p>
            <a:pPr>
              <a:lnSpc>
                <a:spcPct val="150000"/>
              </a:lnSpc>
            </a:pPr>
            <a:r>
              <a:rPr lang="ja-JP" altLang="en-US" sz="2800" dirty="0">
                <a:solidFill>
                  <a:srgbClr val="000000"/>
                </a:solidFill>
                <a:latin typeface="メイリオ" panose="020B0604030504040204" pitchFamily="50" charset="-128"/>
                <a:ea typeface="メイリオ" panose="020B0604030504040204" pitchFamily="50" charset="-128"/>
              </a:rPr>
              <a:t>★期待される効果</a:t>
            </a:r>
          </a:p>
          <a:p>
            <a:pPr>
              <a:lnSpc>
                <a:spcPct val="150000"/>
              </a:lnSpc>
            </a:pPr>
            <a:r>
              <a:rPr lang="ja-JP" altLang="en-US" sz="2800" dirty="0">
                <a:solidFill>
                  <a:srgbClr val="000000"/>
                </a:solidFill>
                <a:latin typeface="メイリオ" panose="020B0604030504040204" pitchFamily="50" charset="-128"/>
                <a:ea typeface="メイリオ" panose="020B0604030504040204" pitchFamily="50" charset="-128"/>
              </a:rPr>
              <a:t>　・お薬などが飲み込みやすくなる</a:t>
            </a:r>
          </a:p>
          <a:p>
            <a:pPr>
              <a:lnSpc>
                <a:spcPct val="150000"/>
              </a:lnSpc>
            </a:pPr>
            <a:r>
              <a:rPr lang="ja-JP" altLang="en-US" sz="2800" dirty="0">
                <a:solidFill>
                  <a:srgbClr val="000000"/>
                </a:solidFill>
                <a:latin typeface="メイリオ" panose="020B0604030504040204" pitchFamily="50" charset="-128"/>
                <a:ea typeface="メイリオ" panose="020B0604030504040204" pitchFamily="50" charset="-128"/>
              </a:rPr>
              <a:t>　・固いものが食べられるようになる</a:t>
            </a:r>
          </a:p>
          <a:p>
            <a:pPr>
              <a:lnSpc>
                <a:spcPct val="150000"/>
              </a:lnSpc>
            </a:pPr>
            <a:r>
              <a:rPr lang="ja-JP" altLang="en-US" sz="2800" dirty="0">
                <a:solidFill>
                  <a:srgbClr val="000000"/>
                </a:solidFill>
                <a:latin typeface="メイリオ" panose="020B0604030504040204" pitchFamily="50" charset="-128"/>
                <a:ea typeface="メイリオ" panose="020B0604030504040204" pitchFamily="50" charset="-128"/>
              </a:rPr>
              <a:t>　・お口があまり乾かなくなる</a:t>
            </a:r>
          </a:p>
          <a:p>
            <a:pPr>
              <a:lnSpc>
                <a:spcPct val="150000"/>
              </a:lnSpc>
            </a:pPr>
            <a:r>
              <a:rPr lang="ja-JP" altLang="en-US" sz="2800" dirty="0">
                <a:solidFill>
                  <a:srgbClr val="000000"/>
                </a:solidFill>
                <a:latin typeface="メイリオ" panose="020B0604030504040204" pitchFamily="50" charset="-128"/>
                <a:ea typeface="メイリオ" panose="020B0604030504040204" pitchFamily="50" charset="-128"/>
              </a:rPr>
              <a:t>　・しゃべりやすくなる</a:t>
            </a:r>
          </a:p>
          <a:p>
            <a:pPr>
              <a:lnSpc>
                <a:spcPct val="150000"/>
              </a:lnSpc>
            </a:pPr>
            <a:r>
              <a:rPr lang="ja-JP" altLang="en-US" sz="2800" dirty="0">
                <a:solidFill>
                  <a:srgbClr val="000000"/>
                </a:solidFill>
                <a:latin typeface="メイリオ" panose="020B0604030504040204" pitchFamily="50" charset="-128"/>
                <a:ea typeface="メイリオ" panose="020B0604030504040204" pitchFamily="50" charset="-128"/>
              </a:rPr>
              <a:t>　・お口の匂いが消える</a:t>
            </a:r>
          </a:p>
        </p:txBody>
      </p:sp>
      <p:pic>
        <p:nvPicPr>
          <p:cNvPr id="3" name="9（このような効果が期待できます）.mp3" descr="9（このような効果が期待できます）.mp3">
            <a:hlinkClick r:id="" action="ppaction://media"/>
            <a:extLst>
              <a:ext uri="{FF2B5EF4-FFF2-40B4-BE49-F238E27FC236}">
                <a16:creationId xmlns:a16="http://schemas.microsoft.com/office/drawing/2014/main" id="{C09075C3-2E99-714F-989C-80E8FA85C3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19754" y="98374"/>
            <a:ext cx="360000" cy="360000"/>
          </a:xfrm>
          <a:prstGeom prst="rect">
            <a:avLst/>
          </a:prstGeom>
        </p:spPr>
      </p:pic>
      <p:sp>
        <p:nvSpPr>
          <p:cNvPr id="11" name="正方形/長方形 10">
            <a:extLst>
              <a:ext uri="{FF2B5EF4-FFF2-40B4-BE49-F238E27FC236}">
                <a16:creationId xmlns:a16="http://schemas.microsoft.com/office/drawing/2014/main" id="{2FE4090E-06BF-8749-80E9-BB3AC5C6BBE9}"/>
              </a:ext>
            </a:extLst>
          </p:cNvPr>
          <p:cNvSpPr/>
          <p:nvPr/>
        </p:nvSpPr>
        <p:spPr>
          <a:xfrm>
            <a:off x="8269309" y="6658476"/>
            <a:ext cx="1449436" cy="215444"/>
          </a:xfrm>
          <a:prstGeom prst="rect">
            <a:avLst/>
          </a:prstGeom>
        </p:spPr>
        <p:txBody>
          <a:bodyPr wrap="none">
            <a:spAutoFit/>
          </a:bodyPr>
          <a:lstStyle/>
          <a:p>
            <a:r>
              <a:rPr lang="en" altLang="ja-JP" sz="800" dirty="0">
                <a:solidFill>
                  <a:srgbClr val="FF7B7B"/>
                </a:solidFill>
                <a:latin typeface="Meiryo" panose="020B0604030504040204" pitchFamily="34" charset="-128"/>
                <a:ea typeface="Meiryo" panose="020B0604030504040204" pitchFamily="34" charset="-128"/>
                <a:hlinkClick r:id="rId9"/>
              </a:rPr>
              <a:t>Created By ondoku3.com</a:t>
            </a:r>
            <a:endParaRPr lang="ja-JP" altLang="en-US" sz="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79421948"/>
      </p:ext>
    </p:extLst>
  </p:cSld>
  <p:clrMapOvr>
    <a:masterClrMapping/>
  </p:clrMapOvr>
  <mc:AlternateContent xmlns:mc="http://schemas.openxmlformats.org/markup-compatibility/2006" xmlns:p14="http://schemas.microsoft.com/office/powerpoint/2010/main">
    <mc:Choice Requires="p14">
      <p:transition spd="slow" p14:dur="2000" advTm="17421"/>
    </mc:Choice>
    <mc:Fallback xmlns="">
      <p:transition spd="slow" advTm="17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4" objId="3"/>
        <p14:stopEvt time="16377" objId="3"/>
      </p14:showEvtLst>
    </p:ext>
  </p:extLst>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76919</TotalTime>
  <Words>1831</Words>
  <Application>Microsoft Macintosh PowerPoint</Application>
  <PresentationFormat>ワイド画面</PresentationFormat>
  <Paragraphs>185</Paragraphs>
  <Slides>9</Slides>
  <Notes>9</Notes>
  <HiddenSlides>0</HiddenSlides>
  <MMClips>9</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9</vt:i4>
      </vt:variant>
    </vt:vector>
  </HeadingPairs>
  <TitlesOfParts>
    <vt:vector size="16" baseType="lpstr">
      <vt:lpstr>メイリオ</vt:lpstr>
      <vt:lpstr>メイリオ</vt:lpstr>
      <vt:lpstr>Arial</vt:lpstr>
      <vt:lpstr>Calibri</vt:lpstr>
      <vt:lpstr>Calibri Light</vt:lpstr>
      <vt:lpstr>Times New Roman</vt:lpstr>
      <vt:lpstr>Office Theme</vt:lpstr>
      <vt:lpstr>口腔機能向上</vt:lpstr>
      <vt:lpstr>お口の働き：自己診断</vt:lpstr>
      <vt:lpstr>　　生活における口腔機能向上（予防作戦）への取組</vt:lpstr>
      <vt:lpstr>日頃から気をつけたいお口の中</vt:lpstr>
      <vt:lpstr>こんなことは気になりませんか？</vt:lpstr>
      <vt:lpstr>生活における口腔機能向上への取り組み</vt:lpstr>
      <vt:lpstr>自分で出来る口腔機能向上メニュー</vt:lpstr>
      <vt:lpstr>生活における口腔機能向上への取り組み</vt:lpstr>
      <vt:lpstr>このような改善が期待できます！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内田</dc:creator>
  <cp:lastModifiedBy>MIKAMI TAKAHIRO</cp:lastModifiedBy>
  <cp:revision>1019</cp:revision>
  <cp:lastPrinted>2014-09-17T10:29:42Z</cp:lastPrinted>
  <dcterms:created xsi:type="dcterms:W3CDTF">2014-01-21T09:44:01Z</dcterms:created>
  <dcterms:modified xsi:type="dcterms:W3CDTF">2021-09-13T01:31:32Z</dcterms:modified>
</cp:coreProperties>
</file>